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1" r:id="rId2"/>
    <p:sldId id="330" r:id="rId3"/>
    <p:sldId id="329" r:id="rId4"/>
    <p:sldId id="325" r:id="rId5"/>
    <p:sldId id="326" r:id="rId6"/>
    <p:sldId id="324" r:id="rId7"/>
    <p:sldId id="323" r:id="rId8"/>
    <p:sldId id="320" r:id="rId9"/>
    <p:sldId id="322" r:id="rId10"/>
    <p:sldId id="321" r:id="rId11"/>
    <p:sldId id="317" r:id="rId12"/>
    <p:sldId id="319" r:id="rId13"/>
    <p:sldId id="318" r:id="rId14"/>
    <p:sldId id="316" r:id="rId15"/>
    <p:sldId id="314" r:id="rId16"/>
    <p:sldId id="312" r:id="rId17"/>
    <p:sldId id="313" r:id="rId18"/>
    <p:sldId id="311" r:id="rId19"/>
    <p:sldId id="309" r:id="rId20"/>
    <p:sldId id="307" r:id="rId21"/>
    <p:sldId id="308" r:id="rId22"/>
    <p:sldId id="306" r:id="rId23"/>
    <p:sldId id="304" r:id="rId24"/>
    <p:sldId id="305" r:id="rId25"/>
    <p:sldId id="303" r:id="rId26"/>
    <p:sldId id="302" r:id="rId27"/>
    <p:sldId id="300" r:id="rId28"/>
    <p:sldId id="256" r:id="rId29"/>
    <p:sldId id="257" r:id="rId30"/>
    <p:sldId id="258" r:id="rId31"/>
    <p:sldId id="267" r:id="rId32"/>
    <p:sldId id="268" r:id="rId33"/>
    <p:sldId id="274" r:id="rId34"/>
    <p:sldId id="269" r:id="rId35"/>
    <p:sldId id="270" r:id="rId36"/>
    <p:sldId id="271" r:id="rId37"/>
    <p:sldId id="272" r:id="rId38"/>
    <p:sldId id="273" r:id="rId39"/>
    <p:sldId id="277" r:id="rId40"/>
    <p:sldId id="275" r:id="rId41"/>
    <p:sldId id="276" r:id="rId42"/>
    <p:sldId id="259" r:id="rId43"/>
    <p:sldId id="260" r:id="rId44"/>
    <p:sldId id="261" r:id="rId45"/>
    <p:sldId id="262" r:id="rId46"/>
    <p:sldId id="263" r:id="rId47"/>
    <p:sldId id="266" r:id="rId48"/>
    <p:sldId id="264" r:id="rId49"/>
    <p:sldId id="265" r:id="rId50"/>
    <p:sldId id="278" r:id="rId51"/>
    <p:sldId id="279" r:id="rId52"/>
    <p:sldId id="280" r:id="rId53"/>
    <p:sldId id="281" r:id="rId54"/>
    <p:sldId id="282" r:id="rId55"/>
    <p:sldId id="290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1" r:id="rId64"/>
    <p:sldId id="292" r:id="rId65"/>
    <p:sldId id="293" r:id="rId66"/>
    <p:sldId id="294" r:id="rId67"/>
    <p:sldId id="296" r:id="rId68"/>
    <p:sldId id="297" r:id="rId69"/>
    <p:sldId id="295" r:id="rId70"/>
    <p:sldId id="298" r:id="rId71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8297" autoAdjust="0"/>
  </p:normalViewPr>
  <p:slideViewPr>
    <p:cSldViewPr>
      <p:cViewPr>
        <p:scale>
          <a:sx n="150" d="100"/>
          <a:sy n="150" d="100"/>
        </p:scale>
        <p:origin x="1140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1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0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6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7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7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1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8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FB87ABEC-64A3-0346-8812-76865275EA56}" type="datetimeFigureOut">
              <a:rPr lang="en-US" smtClean="0"/>
              <a:pPr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D0CD3FA1-5C20-9A40-A164-EC5F39335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0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../media/image69.png"/><Relationship Id="rId18" Type="http://schemas.openxmlformats.org/officeDocument/2006/relationships/image" Target="../media/image4.pn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71.png"/><Relationship Id="rId2" Type="http://schemas.openxmlformats.org/officeDocument/2006/relationships/tags" Target="../tags/tag132.xml"/><Relationship Id="rId16" Type="http://schemas.openxmlformats.org/officeDocument/2006/relationships/image" Target="../media/image7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5" Type="http://schemas.openxmlformats.org/officeDocument/2006/relationships/image" Target="../media/image61.png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26" Type="http://schemas.openxmlformats.org/officeDocument/2006/relationships/tags" Target="../tags/tag167.xml"/><Relationship Id="rId3" Type="http://schemas.openxmlformats.org/officeDocument/2006/relationships/tags" Target="../tags/tag144.xml"/><Relationship Id="rId21" Type="http://schemas.openxmlformats.org/officeDocument/2006/relationships/tags" Target="../tags/tag162.xml"/><Relationship Id="rId34" Type="http://schemas.openxmlformats.org/officeDocument/2006/relationships/image" Target="../media/image46.png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5" Type="http://schemas.openxmlformats.org/officeDocument/2006/relationships/tags" Target="../tags/tag166.xml"/><Relationship Id="rId33" Type="http://schemas.openxmlformats.org/officeDocument/2006/relationships/image" Target="../media/image78.png"/><Relationship Id="rId38" Type="http://schemas.openxmlformats.org/officeDocument/2006/relationships/image" Target="../media/image80.png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0" Type="http://schemas.openxmlformats.org/officeDocument/2006/relationships/tags" Target="../tags/tag161.xml"/><Relationship Id="rId29" Type="http://schemas.openxmlformats.org/officeDocument/2006/relationships/image" Target="../media/image75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24" Type="http://schemas.openxmlformats.org/officeDocument/2006/relationships/tags" Target="../tags/tag165.xml"/><Relationship Id="rId32" Type="http://schemas.openxmlformats.org/officeDocument/2006/relationships/image" Target="../media/image77.png"/><Relationship Id="rId37" Type="http://schemas.openxmlformats.org/officeDocument/2006/relationships/image" Target="../media/image79.png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23" Type="http://schemas.openxmlformats.org/officeDocument/2006/relationships/tags" Target="../tags/tag164.xml"/><Relationship Id="rId28" Type="http://schemas.openxmlformats.org/officeDocument/2006/relationships/image" Target="../media/image74.png"/><Relationship Id="rId36" Type="http://schemas.openxmlformats.org/officeDocument/2006/relationships/image" Target="../media/image60.png"/><Relationship Id="rId10" Type="http://schemas.openxmlformats.org/officeDocument/2006/relationships/tags" Target="../tags/tag151.xml"/><Relationship Id="rId19" Type="http://schemas.openxmlformats.org/officeDocument/2006/relationships/tags" Target="../tags/tag160.xml"/><Relationship Id="rId31" Type="http://schemas.openxmlformats.org/officeDocument/2006/relationships/image" Target="../media/image55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Relationship Id="rId22" Type="http://schemas.openxmlformats.org/officeDocument/2006/relationships/tags" Target="../tags/tag163.xml"/><Relationship Id="rId27" Type="http://schemas.openxmlformats.org/officeDocument/2006/relationships/slideLayout" Target="../slideLayouts/slideLayout6.xml"/><Relationship Id="rId30" Type="http://schemas.openxmlformats.org/officeDocument/2006/relationships/image" Target="../media/image76.png"/><Relationship Id="rId35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70.xml"/><Relationship Id="rId7" Type="http://schemas.openxmlformats.org/officeDocument/2006/relationships/image" Target="../media/image46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71.xml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5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46.png"/><Relationship Id="rId5" Type="http://schemas.openxmlformats.org/officeDocument/2006/relationships/image" Target="../media/image76.png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image" Target="../media/image81.png"/><Relationship Id="rId18" Type="http://schemas.openxmlformats.org/officeDocument/2006/relationships/image" Target="../media/image77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tags" Target="../tags/tag176.xml"/><Relationship Id="rId16" Type="http://schemas.openxmlformats.org/officeDocument/2006/relationships/image" Target="../media/image22.png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79.xml"/><Relationship Id="rId15" Type="http://schemas.openxmlformats.org/officeDocument/2006/relationships/image" Target="../media/image82.png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186.xml"/><Relationship Id="rId16" Type="http://schemas.openxmlformats.org/officeDocument/2006/relationships/image" Target="../media/image5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89.xml"/><Relationship Id="rId15" Type="http://schemas.openxmlformats.org/officeDocument/2006/relationships/image" Target="../media/image4.png"/><Relationship Id="rId10" Type="http://schemas.openxmlformats.org/officeDocument/2006/relationships/tags" Target="../tags/tag194.xml"/><Relationship Id="rId19" Type="http://schemas.openxmlformats.org/officeDocument/2006/relationships/image" Target="../media/image8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image" Target="../media/image84.png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tags" Target="../tags/tag196.xml"/><Relationship Id="rId16" Type="http://schemas.openxmlformats.org/officeDocument/2006/relationships/image" Target="../media/image87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image" Target="../media/image65.png"/><Relationship Id="rId5" Type="http://schemas.openxmlformats.org/officeDocument/2006/relationships/tags" Target="../tags/tag199.xml"/><Relationship Id="rId15" Type="http://schemas.openxmlformats.org/officeDocument/2006/relationships/image" Target="../media/image86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image" Target="../media/image85.png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image" Target="../media/image90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89.png"/><Relationship Id="rId5" Type="http://schemas.openxmlformats.org/officeDocument/2006/relationships/tags" Target="../tags/tag208.xml"/><Relationship Id="rId15" Type="http://schemas.openxmlformats.org/officeDocument/2006/relationships/image" Target="../media/image91.png"/><Relationship Id="rId10" Type="http://schemas.openxmlformats.org/officeDocument/2006/relationships/image" Target="../media/image65.png"/><Relationship Id="rId4" Type="http://schemas.openxmlformats.org/officeDocument/2006/relationships/tags" Target="../tags/tag207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image" Target="../media/image94.png"/><Relationship Id="rId18" Type="http://schemas.openxmlformats.org/officeDocument/2006/relationships/image" Target="../media/image97.png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image" Target="../media/image93.png"/><Relationship Id="rId17" Type="http://schemas.openxmlformats.org/officeDocument/2006/relationships/image" Target="../media/image88.png"/><Relationship Id="rId2" Type="http://schemas.openxmlformats.org/officeDocument/2006/relationships/tags" Target="../tags/tag213.xml"/><Relationship Id="rId16" Type="http://schemas.openxmlformats.org/officeDocument/2006/relationships/image" Target="../media/image96.png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image" Target="../media/image92.png"/><Relationship Id="rId5" Type="http://schemas.openxmlformats.org/officeDocument/2006/relationships/tags" Target="../tags/tag216.xml"/><Relationship Id="rId15" Type="http://schemas.openxmlformats.org/officeDocument/2006/relationships/image" Target="../media/image95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223.xml"/><Relationship Id="rId7" Type="http://schemas.openxmlformats.org/officeDocument/2006/relationships/image" Target="../media/image99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9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4.xml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image" Target="../media/image12.png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34" Type="http://schemas.openxmlformats.org/officeDocument/2006/relationships/image" Target="../media/image20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29" Type="http://schemas.openxmlformats.org/officeDocument/2006/relationships/image" Target="../media/image15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10.png"/><Relationship Id="rId32" Type="http://schemas.openxmlformats.org/officeDocument/2006/relationships/image" Target="../media/image18.png"/><Relationship Id="rId37" Type="http://schemas.openxmlformats.org/officeDocument/2006/relationships/image" Target="../media/image23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36" Type="http://schemas.openxmlformats.org/officeDocument/2006/relationships/image" Target="../media/image22.pn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image" Target="../media/image17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slideLayout" Target="../slideLayouts/slideLayout6.xml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227.xml"/><Relationship Id="rId7" Type="http://schemas.openxmlformats.org/officeDocument/2006/relationships/image" Target="../media/image102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06.png"/><Relationship Id="rId5" Type="http://schemas.openxmlformats.org/officeDocument/2006/relationships/tags" Target="../tags/tag229.xml"/><Relationship Id="rId10" Type="http://schemas.openxmlformats.org/officeDocument/2006/relationships/image" Target="../media/image105.png"/><Relationship Id="rId4" Type="http://schemas.openxmlformats.org/officeDocument/2006/relationships/tags" Target="../tags/tag228.xml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232.xml"/><Relationship Id="rId7" Type="http://schemas.openxmlformats.org/officeDocument/2006/relationships/image" Target="../media/image108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107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9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tags" Target="../tags/tag24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236.xml"/><Relationship Id="rId21" Type="http://schemas.openxmlformats.org/officeDocument/2006/relationships/image" Target="../media/image4.png"/><Relationship Id="rId7" Type="http://schemas.openxmlformats.org/officeDocument/2006/relationships/tags" Target="../tags/tag240.xml"/><Relationship Id="rId12" Type="http://schemas.openxmlformats.org/officeDocument/2006/relationships/tags" Target="../tags/tag245.xml"/><Relationship Id="rId17" Type="http://schemas.openxmlformats.org/officeDocument/2006/relationships/tags" Target="../tags/tag250.xml"/><Relationship Id="rId25" Type="http://schemas.openxmlformats.org/officeDocument/2006/relationships/image" Target="../media/image114.png"/><Relationship Id="rId2" Type="http://schemas.openxmlformats.org/officeDocument/2006/relationships/tags" Target="../tags/tag235.xml"/><Relationship Id="rId16" Type="http://schemas.openxmlformats.org/officeDocument/2006/relationships/tags" Target="../tags/tag249.xml"/><Relationship Id="rId20" Type="http://schemas.openxmlformats.org/officeDocument/2006/relationships/image" Target="../media/image111.pn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tags" Target="../tags/tag244.xml"/><Relationship Id="rId24" Type="http://schemas.openxmlformats.org/officeDocument/2006/relationships/image" Target="../media/image65.png"/><Relationship Id="rId5" Type="http://schemas.openxmlformats.org/officeDocument/2006/relationships/tags" Target="../tags/tag238.xml"/><Relationship Id="rId15" Type="http://schemas.openxmlformats.org/officeDocument/2006/relationships/tags" Target="../tags/tag248.xml"/><Relationship Id="rId23" Type="http://schemas.openxmlformats.org/officeDocument/2006/relationships/image" Target="../media/image113.png"/><Relationship Id="rId10" Type="http://schemas.openxmlformats.org/officeDocument/2006/relationships/tags" Target="../tags/tag243.xml"/><Relationship Id="rId19" Type="http://schemas.openxmlformats.org/officeDocument/2006/relationships/image" Target="../media/image95.png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tags" Target="../tags/tag247.xml"/><Relationship Id="rId22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52.xml"/><Relationship Id="rId16" Type="http://schemas.openxmlformats.org/officeDocument/2006/relationships/image" Target="../media/image5.png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55.xml"/><Relationship Id="rId15" Type="http://schemas.openxmlformats.org/officeDocument/2006/relationships/image" Target="../media/image4.png"/><Relationship Id="rId10" Type="http://schemas.openxmlformats.org/officeDocument/2006/relationships/tags" Target="../tags/tag260.xml"/><Relationship Id="rId19" Type="http://schemas.openxmlformats.org/officeDocument/2006/relationships/image" Target="../media/image8.png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13" Type="http://schemas.openxmlformats.org/officeDocument/2006/relationships/tags" Target="../tags/tag273.xml"/><Relationship Id="rId18" Type="http://schemas.openxmlformats.org/officeDocument/2006/relationships/tags" Target="../tags/tag278.xml"/><Relationship Id="rId26" Type="http://schemas.openxmlformats.org/officeDocument/2006/relationships/image" Target="../media/image119.png"/><Relationship Id="rId3" Type="http://schemas.openxmlformats.org/officeDocument/2006/relationships/tags" Target="../tags/tag26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67.xml"/><Relationship Id="rId12" Type="http://schemas.openxmlformats.org/officeDocument/2006/relationships/tags" Target="../tags/tag272.xml"/><Relationship Id="rId17" Type="http://schemas.openxmlformats.org/officeDocument/2006/relationships/tags" Target="../tags/tag277.xml"/><Relationship Id="rId25" Type="http://schemas.openxmlformats.org/officeDocument/2006/relationships/image" Target="../media/image118.png"/><Relationship Id="rId2" Type="http://schemas.openxmlformats.org/officeDocument/2006/relationships/tags" Target="../tags/tag262.xml"/><Relationship Id="rId16" Type="http://schemas.openxmlformats.org/officeDocument/2006/relationships/tags" Target="../tags/tag276.xml"/><Relationship Id="rId20" Type="http://schemas.openxmlformats.org/officeDocument/2006/relationships/tags" Target="../tags/tag280.xml"/><Relationship Id="rId29" Type="http://schemas.openxmlformats.org/officeDocument/2006/relationships/image" Target="../media/image122.png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tags" Target="../tags/tag271.xml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5" Type="http://schemas.openxmlformats.org/officeDocument/2006/relationships/tags" Target="../tags/tag265.xml"/><Relationship Id="rId15" Type="http://schemas.openxmlformats.org/officeDocument/2006/relationships/tags" Target="../tags/tag275.xml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10" Type="http://schemas.openxmlformats.org/officeDocument/2006/relationships/tags" Target="../tags/tag270.xml"/><Relationship Id="rId19" Type="http://schemas.openxmlformats.org/officeDocument/2006/relationships/tags" Target="../tags/tag279.xml"/><Relationship Id="rId31" Type="http://schemas.openxmlformats.org/officeDocument/2006/relationships/image" Target="../media/image124.png"/><Relationship Id="rId4" Type="http://schemas.openxmlformats.org/officeDocument/2006/relationships/tags" Target="../tags/tag264.xml"/><Relationship Id="rId9" Type="http://schemas.openxmlformats.org/officeDocument/2006/relationships/tags" Target="../tags/tag269.xml"/><Relationship Id="rId14" Type="http://schemas.openxmlformats.org/officeDocument/2006/relationships/tags" Target="../tags/tag274.xml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5" Type="http://schemas.openxmlformats.org/officeDocument/2006/relationships/image" Target="../media/image126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9" Type="http://schemas.openxmlformats.org/officeDocument/2006/relationships/image" Target="../media/image23.png"/><Relationship Id="rId3" Type="http://schemas.openxmlformats.org/officeDocument/2006/relationships/tags" Target="../tags/tag34.xml"/><Relationship Id="rId21" Type="http://schemas.openxmlformats.org/officeDocument/2006/relationships/tags" Target="../tags/tag52.xml"/><Relationship Id="rId34" Type="http://schemas.openxmlformats.org/officeDocument/2006/relationships/image" Target="../media/image26.png"/><Relationship Id="rId42" Type="http://schemas.openxmlformats.org/officeDocument/2006/relationships/image" Target="../media/image31.png"/><Relationship Id="rId47" Type="http://schemas.openxmlformats.org/officeDocument/2006/relationships/image" Target="../media/image36.png"/><Relationship Id="rId50" Type="http://schemas.openxmlformats.org/officeDocument/2006/relationships/image" Target="../media/image12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33" Type="http://schemas.openxmlformats.org/officeDocument/2006/relationships/image" Target="../media/image25.png"/><Relationship Id="rId38" Type="http://schemas.openxmlformats.org/officeDocument/2006/relationships/image" Target="../media/image22.png"/><Relationship Id="rId46" Type="http://schemas.openxmlformats.org/officeDocument/2006/relationships/image" Target="../media/image35.png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tags" Target="../tags/tag60.xml"/><Relationship Id="rId41" Type="http://schemas.openxmlformats.org/officeDocument/2006/relationships/image" Target="../media/image30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32" Type="http://schemas.openxmlformats.org/officeDocument/2006/relationships/image" Target="../media/image24.png"/><Relationship Id="rId37" Type="http://schemas.openxmlformats.org/officeDocument/2006/relationships/image" Target="../media/image10.png"/><Relationship Id="rId40" Type="http://schemas.openxmlformats.org/officeDocument/2006/relationships/image" Target="../media/image29.png"/><Relationship Id="rId45" Type="http://schemas.openxmlformats.org/officeDocument/2006/relationships/image" Target="../media/image34.png"/><Relationship Id="rId53" Type="http://schemas.openxmlformats.org/officeDocument/2006/relationships/image" Target="../media/image15.png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tags" Target="../tags/tag59.xml"/><Relationship Id="rId36" Type="http://schemas.openxmlformats.org/officeDocument/2006/relationships/image" Target="../media/image28.png"/><Relationship Id="rId49" Type="http://schemas.openxmlformats.org/officeDocument/2006/relationships/image" Target="../media/image11.png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31" Type="http://schemas.openxmlformats.org/officeDocument/2006/relationships/slideLayout" Target="../slideLayouts/slideLayout6.xml"/><Relationship Id="rId44" Type="http://schemas.openxmlformats.org/officeDocument/2006/relationships/image" Target="../media/image33.png"/><Relationship Id="rId52" Type="http://schemas.openxmlformats.org/officeDocument/2006/relationships/image" Target="../media/image14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tags" Target="../tags/tag61.xml"/><Relationship Id="rId35" Type="http://schemas.openxmlformats.org/officeDocument/2006/relationships/image" Target="../media/image27.png"/><Relationship Id="rId43" Type="http://schemas.openxmlformats.org/officeDocument/2006/relationships/image" Target="../media/image32.png"/><Relationship Id="rId48" Type="http://schemas.openxmlformats.org/officeDocument/2006/relationships/image" Target="../media/image9.png"/><Relationship Id="rId8" Type="http://schemas.openxmlformats.org/officeDocument/2006/relationships/tags" Target="../tags/tag39.xml"/><Relationship Id="rId5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image" Target="../media/image143.emf"/><Relationship Id="rId18" Type="http://schemas.openxmlformats.org/officeDocument/2006/relationships/image" Target="../media/image148.emf"/><Relationship Id="rId26" Type="http://schemas.openxmlformats.org/officeDocument/2006/relationships/image" Target="../media/image156.emf"/><Relationship Id="rId3" Type="http://schemas.openxmlformats.org/officeDocument/2006/relationships/image" Target="../media/image133.emf"/><Relationship Id="rId21" Type="http://schemas.openxmlformats.org/officeDocument/2006/relationships/image" Target="../media/image151.emf"/><Relationship Id="rId7" Type="http://schemas.openxmlformats.org/officeDocument/2006/relationships/image" Target="../media/image137.emf"/><Relationship Id="rId12" Type="http://schemas.openxmlformats.org/officeDocument/2006/relationships/image" Target="../media/image142.emf"/><Relationship Id="rId17" Type="http://schemas.openxmlformats.org/officeDocument/2006/relationships/image" Target="../media/image147.emf"/><Relationship Id="rId25" Type="http://schemas.openxmlformats.org/officeDocument/2006/relationships/image" Target="../media/image155.emf"/><Relationship Id="rId2" Type="http://schemas.openxmlformats.org/officeDocument/2006/relationships/image" Target="../media/image132.emf"/><Relationship Id="rId16" Type="http://schemas.openxmlformats.org/officeDocument/2006/relationships/image" Target="../media/image146.emf"/><Relationship Id="rId20" Type="http://schemas.openxmlformats.org/officeDocument/2006/relationships/image" Target="../media/image150.emf"/><Relationship Id="rId29" Type="http://schemas.openxmlformats.org/officeDocument/2006/relationships/image" Target="../media/image1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emf"/><Relationship Id="rId11" Type="http://schemas.openxmlformats.org/officeDocument/2006/relationships/image" Target="../media/image141.emf"/><Relationship Id="rId24" Type="http://schemas.openxmlformats.org/officeDocument/2006/relationships/image" Target="../media/image154.emf"/><Relationship Id="rId5" Type="http://schemas.openxmlformats.org/officeDocument/2006/relationships/image" Target="../media/image135.emf"/><Relationship Id="rId15" Type="http://schemas.openxmlformats.org/officeDocument/2006/relationships/image" Target="../media/image145.emf"/><Relationship Id="rId23" Type="http://schemas.openxmlformats.org/officeDocument/2006/relationships/image" Target="../media/image153.emf"/><Relationship Id="rId28" Type="http://schemas.openxmlformats.org/officeDocument/2006/relationships/image" Target="../media/image158.emf"/><Relationship Id="rId10" Type="http://schemas.openxmlformats.org/officeDocument/2006/relationships/image" Target="../media/image140.emf"/><Relationship Id="rId19" Type="http://schemas.openxmlformats.org/officeDocument/2006/relationships/image" Target="../media/image149.emf"/><Relationship Id="rId4" Type="http://schemas.openxmlformats.org/officeDocument/2006/relationships/image" Target="../media/image134.emf"/><Relationship Id="rId9" Type="http://schemas.openxmlformats.org/officeDocument/2006/relationships/image" Target="../media/image139.emf"/><Relationship Id="rId14" Type="http://schemas.openxmlformats.org/officeDocument/2006/relationships/image" Target="../media/image144.emf"/><Relationship Id="rId22" Type="http://schemas.openxmlformats.org/officeDocument/2006/relationships/image" Target="../media/image152.emf"/><Relationship Id="rId27" Type="http://schemas.openxmlformats.org/officeDocument/2006/relationships/image" Target="../media/image157.emf"/><Relationship Id="rId30" Type="http://schemas.openxmlformats.org/officeDocument/2006/relationships/image" Target="../media/image16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167.emf"/><Relationship Id="rId18" Type="http://schemas.openxmlformats.org/officeDocument/2006/relationships/image" Target="../media/image172.emf"/><Relationship Id="rId3" Type="http://schemas.openxmlformats.org/officeDocument/2006/relationships/image" Target="../media/image133.emf"/><Relationship Id="rId21" Type="http://schemas.openxmlformats.org/officeDocument/2006/relationships/image" Target="../media/image175.emf"/><Relationship Id="rId7" Type="http://schemas.openxmlformats.org/officeDocument/2006/relationships/image" Target="../media/image161.emf"/><Relationship Id="rId12" Type="http://schemas.openxmlformats.org/officeDocument/2006/relationships/image" Target="../media/image166.emf"/><Relationship Id="rId17" Type="http://schemas.openxmlformats.org/officeDocument/2006/relationships/image" Target="../media/image171.emf"/><Relationship Id="rId2" Type="http://schemas.openxmlformats.org/officeDocument/2006/relationships/image" Target="../media/image132.emf"/><Relationship Id="rId16" Type="http://schemas.openxmlformats.org/officeDocument/2006/relationships/image" Target="../media/image170.emf"/><Relationship Id="rId20" Type="http://schemas.openxmlformats.org/officeDocument/2006/relationships/image" Target="../media/image17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emf"/><Relationship Id="rId11" Type="http://schemas.openxmlformats.org/officeDocument/2006/relationships/image" Target="../media/image165.emf"/><Relationship Id="rId5" Type="http://schemas.openxmlformats.org/officeDocument/2006/relationships/image" Target="../media/image135.emf"/><Relationship Id="rId15" Type="http://schemas.openxmlformats.org/officeDocument/2006/relationships/image" Target="../media/image169.emf"/><Relationship Id="rId10" Type="http://schemas.openxmlformats.org/officeDocument/2006/relationships/image" Target="../media/image164.emf"/><Relationship Id="rId19" Type="http://schemas.openxmlformats.org/officeDocument/2006/relationships/image" Target="../media/image173.emf"/><Relationship Id="rId4" Type="http://schemas.openxmlformats.org/officeDocument/2006/relationships/image" Target="../media/image134.emf"/><Relationship Id="rId9" Type="http://schemas.openxmlformats.org/officeDocument/2006/relationships/image" Target="../media/image163.emf"/><Relationship Id="rId14" Type="http://schemas.openxmlformats.org/officeDocument/2006/relationships/image" Target="../media/image168.emf"/><Relationship Id="rId22" Type="http://schemas.openxmlformats.org/officeDocument/2006/relationships/image" Target="../media/image17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88.emf"/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12" Type="http://schemas.openxmlformats.org/officeDocument/2006/relationships/image" Target="../media/image187.emf"/><Relationship Id="rId2" Type="http://schemas.openxmlformats.org/officeDocument/2006/relationships/image" Target="../media/image177.emf"/><Relationship Id="rId16" Type="http://schemas.openxmlformats.org/officeDocument/2006/relationships/image" Target="../media/image1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5" Type="http://schemas.openxmlformats.org/officeDocument/2006/relationships/image" Target="../media/image180.emf"/><Relationship Id="rId15" Type="http://schemas.openxmlformats.org/officeDocument/2006/relationships/image" Target="../media/image190.emf"/><Relationship Id="rId10" Type="http://schemas.openxmlformats.org/officeDocument/2006/relationships/image" Target="../media/image185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Relationship Id="rId14" Type="http://schemas.openxmlformats.org/officeDocument/2006/relationships/image" Target="../media/image18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88.emf"/><Relationship Id="rId18" Type="http://schemas.openxmlformats.org/officeDocument/2006/relationships/image" Target="../media/image193.emf"/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12" Type="http://schemas.openxmlformats.org/officeDocument/2006/relationships/image" Target="../media/image187.emf"/><Relationship Id="rId17" Type="http://schemas.openxmlformats.org/officeDocument/2006/relationships/image" Target="../media/image192.emf"/><Relationship Id="rId2" Type="http://schemas.openxmlformats.org/officeDocument/2006/relationships/image" Target="../media/image177.emf"/><Relationship Id="rId16" Type="http://schemas.openxmlformats.org/officeDocument/2006/relationships/image" Target="../media/image1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5" Type="http://schemas.openxmlformats.org/officeDocument/2006/relationships/image" Target="../media/image180.emf"/><Relationship Id="rId15" Type="http://schemas.openxmlformats.org/officeDocument/2006/relationships/image" Target="../media/image190.emf"/><Relationship Id="rId10" Type="http://schemas.openxmlformats.org/officeDocument/2006/relationships/image" Target="../media/image185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Relationship Id="rId14" Type="http://schemas.openxmlformats.org/officeDocument/2006/relationships/image" Target="../media/image18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88.emf"/><Relationship Id="rId18" Type="http://schemas.openxmlformats.org/officeDocument/2006/relationships/image" Target="../media/image196.emf"/><Relationship Id="rId26" Type="http://schemas.openxmlformats.org/officeDocument/2006/relationships/image" Target="../media/image204.emf"/><Relationship Id="rId3" Type="http://schemas.openxmlformats.org/officeDocument/2006/relationships/image" Target="../media/image178.emf"/><Relationship Id="rId21" Type="http://schemas.openxmlformats.org/officeDocument/2006/relationships/image" Target="../media/image199.emf"/><Relationship Id="rId7" Type="http://schemas.openxmlformats.org/officeDocument/2006/relationships/image" Target="../media/image182.emf"/><Relationship Id="rId12" Type="http://schemas.openxmlformats.org/officeDocument/2006/relationships/image" Target="../media/image187.emf"/><Relationship Id="rId17" Type="http://schemas.openxmlformats.org/officeDocument/2006/relationships/image" Target="../media/image195.emf"/><Relationship Id="rId25" Type="http://schemas.openxmlformats.org/officeDocument/2006/relationships/image" Target="../media/image203.emf"/><Relationship Id="rId2" Type="http://schemas.openxmlformats.org/officeDocument/2006/relationships/image" Target="../media/image177.emf"/><Relationship Id="rId16" Type="http://schemas.openxmlformats.org/officeDocument/2006/relationships/image" Target="../media/image194.emf"/><Relationship Id="rId20" Type="http://schemas.openxmlformats.org/officeDocument/2006/relationships/image" Target="../media/image198.emf"/><Relationship Id="rId29" Type="http://schemas.openxmlformats.org/officeDocument/2006/relationships/image" Target="../media/image20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24" Type="http://schemas.openxmlformats.org/officeDocument/2006/relationships/image" Target="../media/image202.emf"/><Relationship Id="rId5" Type="http://schemas.openxmlformats.org/officeDocument/2006/relationships/image" Target="../media/image180.emf"/><Relationship Id="rId15" Type="http://schemas.openxmlformats.org/officeDocument/2006/relationships/image" Target="../media/image190.emf"/><Relationship Id="rId23" Type="http://schemas.openxmlformats.org/officeDocument/2006/relationships/image" Target="../media/image201.emf"/><Relationship Id="rId28" Type="http://schemas.openxmlformats.org/officeDocument/2006/relationships/image" Target="../media/image206.emf"/><Relationship Id="rId10" Type="http://schemas.openxmlformats.org/officeDocument/2006/relationships/image" Target="../media/image185.emf"/><Relationship Id="rId19" Type="http://schemas.openxmlformats.org/officeDocument/2006/relationships/image" Target="../media/image197.emf"/><Relationship Id="rId31" Type="http://schemas.openxmlformats.org/officeDocument/2006/relationships/image" Target="../media/image209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Relationship Id="rId14" Type="http://schemas.openxmlformats.org/officeDocument/2006/relationships/image" Target="../media/image189.emf"/><Relationship Id="rId22" Type="http://schemas.openxmlformats.org/officeDocument/2006/relationships/image" Target="../media/image200.emf"/><Relationship Id="rId27" Type="http://schemas.openxmlformats.org/officeDocument/2006/relationships/image" Target="../media/image205.emf"/><Relationship Id="rId30" Type="http://schemas.openxmlformats.org/officeDocument/2006/relationships/image" Target="../media/image20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emf"/><Relationship Id="rId4" Type="http://schemas.openxmlformats.org/officeDocument/2006/relationships/image" Target="../media/image21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tags" Target="../tags/tag63.xml"/><Relationship Id="rId16" Type="http://schemas.openxmlformats.org/officeDocument/2006/relationships/image" Target="../media/image41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66.xml"/><Relationship Id="rId15" Type="http://schemas.openxmlformats.org/officeDocument/2006/relationships/image" Target="../media/image40.png"/><Relationship Id="rId10" Type="http://schemas.openxmlformats.org/officeDocument/2006/relationships/tags" Target="../tags/tag71.xml"/><Relationship Id="rId19" Type="http://schemas.openxmlformats.org/officeDocument/2006/relationships/image" Target="../media/image44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13" Type="http://schemas.openxmlformats.org/officeDocument/2006/relationships/image" Target="../media/image229.emf"/><Relationship Id="rId18" Type="http://schemas.openxmlformats.org/officeDocument/2006/relationships/image" Target="../media/image234.emf"/><Relationship Id="rId3" Type="http://schemas.openxmlformats.org/officeDocument/2006/relationships/image" Target="../media/image219.emf"/><Relationship Id="rId21" Type="http://schemas.openxmlformats.org/officeDocument/2006/relationships/image" Target="../media/image237.emf"/><Relationship Id="rId7" Type="http://schemas.openxmlformats.org/officeDocument/2006/relationships/image" Target="../media/image223.emf"/><Relationship Id="rId12" Type="http://schemas.openxmlformats.org/officeDocument/2006/relationships/image" Target="../media/image228.emf"/><Relationship Id="rId17" Type="http://schemas.openxmlformats.org/officeDocument/2006/relationships/image" Target="../media/image233.emf"/><Relationship Id="rId2" Type="http://schemas.openxmlformats.org/officeDocument/2006/relationships/image" Target="../media/image218.emf"/><Relationship Id="rId16" Type="http://schemas.openxmlformats.org/officeDocument/2006/relationships/image" Target="../media/image232.emf"/><Relationship Id="rId20" Type="http://schemas.openxmlformats.org/officeDocument/2006/relationships/image" Target="../media/image23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emf"/><Relationship Id="rId11" Type="http://schemas.openxmlformats.org/officeDocument/2006/relationships/image" Target="../media/image227.emf"/><Relationship Id="rId5" Type="http://schemas.openxmlformats.org/officeDocument/2006/relationships/image" Target="../media/image221.emf"/><Relationship Id="rId15" Type="http://schemas.openxmlformats.org/officeDocument/2006/relationships/image" Target="../media/image231.emf"/><Relationship Id="rId10" Type="http://schemas.openxmlformats.org/officeDocument/2006/relationships/image" Target="../media/image226.emf"/><Relationship Id="rId19" Type="http://schemas.openxmlformats.org/officeDocument/2006/relationships/image" Target="../media/image235.emf"/><Relationship Id="rId4" Type="http://schemas.openxmlformats.org/officeDocument/2006/relationships/image" Target="../media/image220.emf"/><Relationship Id="rId9" Type="http://schemas.openxmlformats.org/officeDocument/2006/relationships/image" Target="../media/image225.emf"/><Relationship Id="rId14" Type="http://schemas.openxmlformats.org/officeDocument/2006/relationships/image" Target="../media/image230.emf"/><Relationship Id="rId22" Type="http://schemas.openxmlformats.org/officeDocument/2006/relationships/image" Target="../media/image23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4.emf"/><Relationship Id="rId18" Type="http://schemas.openxmlformats.org/officeDocument/2006/relationships/image" Target="../media/image232.emf"/><Relationship Id="rId3" Type="http://schemas.openxmlformats.org/officeDocument/2006/relationships/image" Target="../media/image219.emf"/><Relationship Id="rId21" Type="http://schemas.openxmlformats.org/officeDocument/2006/relationships/image" Target="../media/image250.emf"/><Relationship Id="rId7" Type="http://schemas.openxmlformats.org/officeDocument/2006/relationships/image" Target="../media/image239.emf"/><Relationship Id="rId12" Type="http://schemas.openxmlformats.org/officeDocument/2006/relationships/image" Target="../media/image243.emf"/><Relationship Id="rId17" Type="http://schemas.openxmlformats.org/officeDocument/2006/relationships/image" Target="../media/image247.emf"/><Relationship Id="rId2" Type="http://schemas.openxmlformats.org/officeDocument/2006/relationships/image" Target="../media/image218.emf"/><Relationship Id="rId16" Type="http://schemas.openxmlformats.org/officeDocument/2006/relationships/image" Target="../media/image246.emf"/><Relationship Id="rId20" Type="http://schemas.openxmlformats.org/officeDocument/2006/relationships/image" Target="../media/image24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emf"/><Relationship Id="rId11" Type="http://schemas.openxmlformats.org/officeDocument/2006/relationships/image" Target="../media/image226.emf"/><Relationship Id="rId5" Type="http://schemas.openxmlformats.org/officeDocument/2006/relationships/image" Target="../media/image235.emf"/><Relationship Id="rId15" Type="http://schemas.openxmlformats.org/officeDocument/2006/relationships/image" Target="../media/image238.emf"/><Relationship Id="rId10" Type="http://schemas.openxmlformats.org/officeDocument/2006/relationships/image" Target="../media/image242.emf"/><Relationship Id="rId19" Type="http://schemas.openxmlformats.org/officeDocument/2006/relationships/image" Target="../media/image248.emf"/><Relationship Id="rId4" Type="http://schemas.openxmlformats.org/officeDocument/2006/relationships/image" Target="../media/image227.emf"/><Relationship Id="rId9" Type="http://schemas.openxmlformats.org/officeDocument/2006/relationships/image" Target="../media/image241.emf"/><Relationship Id="rId14" Type="http://schemas.openxmlformats.org/officeDocument/2006/relationships/image" Target="../media/image245.emf"/><Relationship Id="rId22" Type="http://schemas.openxmlformats.org/officeDocument/2006/relationships/image" Target="../media/image25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emf"/><Relationship Id="rId3" Type="http://schemas.openxmlformats.org/officeDocument/2006/relationships/image" Target="../media/image253.emf"/><Relationship Id="rId7" Type="http://schemas.openxmlformats.org/officeDocument/2006/relationships/image" Target="../media/image257.emf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emf"/><Relationship Id="rId5" Type="http://schemas.openxmlformats.org/officeDocument/2006/relationships/image" Target="../media/image255.emf"/><Relationship Id="rId10" Type="http://schemas.openxmlformats.org/officeDocument/2006/relationships/image" Target="../media/image260.emf"/><Relationship Id="rId4" Type="http://schemas.openxmlformats.org/officeDocument/2006/relationships/image" Target="../media/image254.emf"/><Relationship Id="rId9" Type="http://schemas.openxmlformats.org/officeDocument/2006/relationships/image" Target="../media/image25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7" Type="http://schemas.openxmlformats.org/officeDocument/2006/relationships/image" Target="../media/image266.emf"/><Relationship Id="rId2" Type="http://schemas.openxmlformats.org/officeDocument/2006/relationships/image" Target="../media/image2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emf"/><Relationship Id="rId5" Type="http://schemas.openxmlformats.org/officeDocument/2006/relationships/image" Target="../media/image264.emf"/><Relationship Id="rId4" Type="http://schemas.openxmlformats.org/officeDocument/2006/relationships/image" Target="../media/image26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emf"/><Relationship Id="rId4" Type="http://schemas.openxmlformats.org/officeDocument/2006/relationships/image" Target="../media/image271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emf"/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Relationship Id="rId9" Type="http://schemas.openxmlformats.org/officeDocument/2006/relationships/image" Target="../media/image26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emf"/><Relationship Id="rId5" Type="http://schemas.openxmlformats.org/officeDocument/2006/relationships/image" Target="../media/image282.emf"/><Relationship Id="rId4" Type="http://schemas.openxmlformats.org/officeDocument/2006/relationships/image" Target="../media/image28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tags" Target="../tags/tag74.xml"/><Relationship Id="rId21" Type="http://schemas.openxmlformats.org/officeDocument/2006/relationships/image" Target="../media/image53.png"/><Relationship Id="rId7" Type="http://schemas.openxmlformats.org/officeDocument/2006/relationships/tags" Target="../tags/tag78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49.png"/><Relationship Id="rId2" Type="http://schemas.openxmlformats.org/officeDocument/2006/relationships/tags" Target="../tags/tag73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47.png"/><Relationship Id="rId10" Type="http://schemas.openxmlformats.org/officeDocument/2006/relationships/tags" Target="../tags/tag81.xml"/><Relationship Id="rId19" Type="http://schemas.openxmlformats.org/officeDocument/2006/relationships/image" Target="../media/image51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4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emf"/><Relationship Id="rId4" Type="http://schemas.openxmlformats.org/officeDocument/2006/relationships/image" Target="../media/image28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emf"/><Relationship Id="rId3" Type="http://schemas.openxmlformats.org/officeDocument/2006/relationships/image" Target="../media/image289.emf"/><Relationship Id="rId7" Type="http://schemas.openxmlformats.org/officeDocument/2006/relationships/image" Target="../media/image293.emf"/><Relationship Id="rId2" Type="http://schemas.openxmlformats.org/officeDocument/2006/relationships/image" Target="../media/image28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emf"/><Relationship Id="rId11" Type="http://schemas.openxmlformats.org/officeDocument/2006/relationships/image" Target="../media/image297.emf"/><Relationship Id="rId5" Type="http://schemas.openxmlformats.org/officeDocument/2006/relationships/image" Target="../media/image291.emf"/><Relationship Id="rId10" Type="http://schemas.openxmlformats.org/officeDocument/2006/relationships/image" Target="../media/image296.emf"/><Relationship Id="rId4" Type="http://schemas.openxmlformats.org/officeDocument/2006/relationships/image" Target="../media/image290.emf"/><Relationship Id="rId9" Type="http://schemas.openxmlformats.org/officeDocument/2006/relationships/image" Target="../media/image295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emf"/><Relationship Id="rId13" Type="http://schemas.openxmlformats.org/officeDocument/2006/relationships/image" Target="../media/image300.emf"/><Relationship Id="rId3" Type="http://schemas.openxmlformats.org/officeDocument/2006/relationships/image" Target="../media/image289.emf"/><Relationship Id="rId7" Type="http://schemas.openxmlformats.org/officeDocument/2006/relationships/image" Target="../media/image293.emf"/><Relationship Id="rId12" Type="http://schemas.openxmlformats.org/officeDocument/2006/relationships/image" Target="../media/image299.emf"/><Relationship Id="rId2" Type="http://schemas.openxmlformats.org/officeDocument/2006/relationships/image" Target="../media/image288.emf"/><Relationship Id="rId16" Type="http://schemas.openxmlformats.org/officeDocument/2006/relationships/image" Target="../media/image30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emf"/><Relationship Id="rId11" Type="http://schemas.openxmlformats.org/officeDocument/2006/relationships/image" Target="../media/image298.emf"/><Relationship Id="rId5" Type="http://schemas.openxmlformats.org/officeDocument/2006/relationships/image" Target="../media/image291.emf"/><Relationship Id="rId15" Type="http://schemas.openxmlformats.org/officeDocument/2006/relationships/image" Target="../media/image302.emf"/><Relationship Id="rId10" Type="http://schemas.openxmlformats.org/officeDocument/2006/relationships/image" Target="../media/image278.emf"/><Relationship Id="rId4" Type="http://schemas.openxmlformats.org/officeDocument/2006/relationships/image" Target="../media/image290.emf"/><Relationship Id="rId9" Type="http://schemas.openxmlformats.org/officeDocument/2006/relationships/image" Target="../media/image277.emf"/><Relationship Id="rId14" Type="http://schemas.openxmlformats.org/officeDocument/2006/relationships/image" Target="../media/image301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emf"/><Relationship Id="rId13" Type="http://schemas.openxmlformats.org/officeDocument/2006/relationships/image" Target="../media/image311.emf"/><Relationship Id="rId3" Type="http://schemas.openxmlformats.org/officeDocument/2006/relationships/image" Target="../media/image290.emf"/><Relationship Id="rId7" Type="http://schemas.openxmlformats.org/officeDocument/2006/relationships/image" Target="../media/image305.emf"/><Relationship Id="rId12" Type="http://schemas.openxmlformats.org/officeDocument/2006/relationships/image" Target="../media/image310.emf"/><Relationship Id="rId2" Type="http://schemas.openxmlformats.org/officeDocument/2006/relationships/image" Target="../media/image28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emf"/><Relationship Id="rId11" Type="http://schemas.openxmlformats.org/officeDocument/2006/relationships/image" Target="../media/image309.emf"/><Relationship Id="rId5" Type="http://schemas.openxmlformats.org/officeDocument/2006/relationships/image" Target="../media/image295.emf"/><Relationship Id="rId15" Type="http://schemas.openxmlformats.org/officeDocument/2006/relationships/image" Target="../media/image313.emf"/><Relationship Id="rId10" Type="http://schemas.openxmlformats.org/officeDocument/2006/relationships/image" Target="../media/image308.emf"/><Relationship Id="rId4" Type="http://schemas.openxmlformats.org/officeDocument/2006/relationships/image" Target="../media/image292.emf"/><Relationship Id="rId9" Type="http://schemas.openxmlformats.org/officeDocument/2006/relationships/image" Target="../media/image307.emf"/><Relationship Id="rId14" Type="http://schemas.openxmlformats.org/officeDocument/2006/relationships/image" Target="../media/image31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emf"/><Relationship Id="rId2" Type="http://schemas.openxmlformats.org/officeDocument/2006/relationships/image" Target="../media/image28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emf"/><Relationship Id="rId4" Type="http://schemas.openxmlformats.org/officeDocument/2006/relationships/image" Target="../media/image30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emf"/><Relationship Id="rId13" Type="http://schemas.openxmlformats.org/officeDocument/2006/relationships/image" Target="../media/image306.emf"/><Relationship Id="rId18" Type="http://schemas.openxmlformats.org/officeDocument/2006/relationships/image" Target="../media/image311.emf"/><Relationship Id="rId3" Type="http://schemas.openxmlformats.org/officeDocument/2006/relationships/image" Target="../media/image292.emf"/><Relationship Id="rId7" Type="http://schemas.openxmlformats.org/officeDocument/2006/relationships/image" Target="../media/image308.emf"/><Relationship Id="rId12" Type="http://schemas.openxmlformats.org/officeDocument/2006/relationships/image" Target="../media/image318.emf"/><Relationship Id="rId17" Type="http://schemas.openxmlformats.org/officeDocument/2006/relationships/image" Target="../media/image320.emf"/><Relationship Id="rId2" Type="http://schemas.openxmlformats.org/officeDocument/2006/relationships/image" Target="../media/image289.emf"/><Relationship Id="rId16" Type="http://schemas.openxmlformats.org/officeDocument/2006/relationships/image" Target="../media/image319.emf"/><Relationship Id="rId20" Type="http://schemas.openxmlformats.org/officeDocument/2006/relationships/image" Target="../media/image3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emf"/><Relationship Id="rId11" Type="http://schemas.openxmlformats.org/officeDocument/2006/relationships/image" Target="../media/image317.emf"/><Relationship Id="rId5" Type="http://schemas.openxmlformats.org/officeDocument/2006/relationships/image" Target="../media/image304.emf"/><Relationship Id="rId15" Type="http://schemas.openxmlformats.org/officeDocument/2006/relationships/image" Target="../media/image310.emf"/><Relationship Id="rId10" Type="http://schemas.openxmlformats.org/officeDocument/2006/relationships/image" Target="../media/image316.emf"/><Relationship Id="rId19" Type="http://schemas.openxmlformats.org/officeDocument/2006/relationships/image" Target="../media/image312.emf"/><Relationship Id="rId4" Type="http://schemas.openxmlformats.org/officeDocument/2006/relationships/image" Target="../media/image295.emf"/><Relationship Id="rId9" Type="http://schemas.openxmlformats.org/officeDocument/2006/relationships/image" Target="../media/image315.emf"/><Relationship Id="rId14" Type="http://schemas.openxmlformats.org/officeDocument/2006/relationships/image" Target="../media/image30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emf"/><Relationship Id="rId3" Type="http://schemas.openxmlformats.org/officeDocument/2006/relationships/image" Target="../media/image280.emf"/><Relationship Id="rId7" Type="http://schemas.openxmlformats.org/officeDocument/2006/relationships/image" Target="../media/image321.emf"/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emf"/><Relationship Id="rId5" Type="http://schemas.openxmlformats.org/officeDocument/2006/relationships/image" Target="../media/image290.emf"/><Relationship Id="rId10" Type="http://schemas.openxmlformats.org/officeDocument/2006/relationships/image" Target="../media/image324.emf"/><Relationship Id="rId4" Type="http://schemas.openxmlformats.org/officeDocument/2006/relationships/image" Target="../media/image289.emf"/><Relationship Id="rId9" Type="http://schemas.openxmlformats.org/officeDocument/2006/relationships/image" Target="../media/image32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emf"/><Relationship Id="rId13" Type="http://schemas.openxmlformats.org/officeDocument/2006/relationships/image" Target="../media/image336.emf"/><Relationship Id="rId18" Type="http://schemas.openxmlformats.org/officeDocument/2006/relationships/image" Target="../media/image341.emf"/><Relationship Id="rId26" Type="http://schemas.openxmlformats.org/officeDocument/2006/relationships/image" Target="../media/image349.emf"/><Relationship Id="rId3" Type="http://schemas.openxmlformats.org/officeDocument/2006/relationships/image" Target="../media/image326.emf"/><Relationship Id="rId21" Type="http://schemas.openxmlformats.org/officeDocument/2006/relationships/image" Target="../media/image344.emf"/><Relationship Id="rId7" Type="http://schemas.openxmlformats.org/officeDocument/2006/relationships/image" Target="../media/image330.emf"/><Relationship Id="rId12" Type="http://schemas.openxmlformats.org/officeDocument/2006/relationships/image" Target="../media/image335.emf"/><Relationship Id="rId17" Type="http://schemas.openxmlformats.org/officeDocument/2006/relationships/image" Target="../media/image340.emf"/><Relationship Id="rId25" Type="http://schemas.openxmlformats.org/officeDocument/2006/relationships/image" Target="../media/image348.emf"/><Relationship Id="rId2" Type="http://schemas.openxmlformats.org/officeDocument/2006/relationships/image" Target="../media/image325.emf"/><Relationship Id="rId16" Type="http://schemas.openxmlformats.org/officeDocument/2006/relationships/image" Target="../media/image339.emf"/><Relationship Id="rId20" Type="http://schemas.openxmlformats.org/officeDocument/2006/relationships/image" Target="../media/image343.emf"/><Relationship Id="rId29" Type="http://schemas.openxmlformats.org/officeDocument/2006/relationships/image" Target="../media/image35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emf"/><Relationship Id="rId11" Type="http://schemas.openxmlformats.org/officeDocument/2006/relationships/image" Target="../media/image334.emf"/><Relationship Id="rId24" Type="http://schemas.openxmlformats.org/officeDocument/2006/relationships/image" Target="../media/image347.emf"/><Relationship Id="rId5" Type="http://schemas.openxmlformats.org/officeDocument/2006/relationships/image" Target="../media/image328.emf"/><Relationship Id="rId15" Type="http://schemas.openxmlformats.org/officeDocument/2006/relationships/image" Target="../media/image338.emf"/><Relationship Id="rId23" Type="http://schemas.openxmlformats.org/officeDocument/2006/relationships/image" Target="../media/image346.emf"/><Relationship Id="rId28" Type="http://schemas.openxmlformats.org/officeDocument/2006/relationships/image" Target="../media/image351.emf"/><Relationship Id="rId10" Type="http://schemas.openxmlformats.org/officeDocument/2006/relationships/image" Target="../media/image333.emf"/><Relationship Id="rId19" Type="http://schemas.openxmlformats.org/officeDocument/2006/relationships/image" Target="../media/image342.emf"/><Relationship Id="rId31" Type="http://schemas.openxmlformats.org/officeDocument/2006/relationships/image" Target="../media/image354.emf"/><Relationship Id="rId4" Type="http://schemas.openxmlformats.org/officeDocument/2006/relationships/image" Target="../media/image327.emf"/><Relationship Id="rId9" Type="http://schemas.openxmlformats.org/officeDocument/2006/relationships/image" Target="../media/image332.emf"/><Relationship Id="rId14" Type="http://schemas.openxmlformats.org/officeDocument/2006/relationships/image" Target="../media/image337.emf"/><Relationship Id="rId22" Type="http://schemas.openxmlformats.org/officeDocument/2006/relationships/image" Target="../media/image345.emf"/><Relationship Id="rId27" Type="http://schemas.openxmlformats.org/officeDocument/2006/relationships/image" Target="../media/image350.emf"/><Relationship Id="rId30" Type="http://schemas.openxmlformats.org/officeDocument/2006/relationships/image" Target="../media/image35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emf"/><Relationship Id="rId5" Type="http://schemas.openxmlformats.org/officeDocument/2006/relationships/image" Target="../media/image282.emf"/><Relationship Id="rId4" Type="http://schemas.openxmlformats.org/officeDocument/2006/relationships/image" Target="../media/image28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image" Target="../media/image55.png"/><Relationship Id="rId3" Type="http://schemas.openxmlformats.org/officeDocument/2006/relationships/tags" Target="../tags/tag85.xml"/><Relationship Id="rId21" Type="http://schemas.openxmlformats.org/officeDocument/2006/relationships/image" Target="../media/image58.png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image" Target="../media/image54.png"/><Relationship Id="rId2" Type="http://schemas.openxmlformats.org/officeDocument/2006/relationships/tags" Target="../tags/tag84.xml"/><Relationship Id="rId16" Type="http://schemas.openxmlformats.org/officeDocument/2006/relationships/image" Target="../media/image4.png"/><Relationship Id="rId20" Type="http://schemas.openxmlformats.org/officeDocument/2006/relationships/image" Target="../media/image57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image" Target="../media/image46.png"/><Relationship Id="rId10" Type="http://schemas.openxmlformats.org/officeDocument/2006/relationships/tags" Target="../tags/tag92.xml"/><Relationship Id="rId19" Type="http://schemas.openxmlformats.org/officeDocument/2006/relationships/image" Target="../media/image56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emf"/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Relationship Id="rId9" Type="http://schemas.openxmlformats.org/officeDocument/2006/relationships/image" Target="../media/image26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emf"/><Relationship Id="rId7" Type="http://schemas.openxmlformats.org/officeDocument/2006/relationships/image" Target="../media/image360.emf"/><Relationship Id="rId2" Type="http://schemas.openxmlformats.org/officeDocument/2006/relationships/image" Target="../media/image35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emf"/><Relationship Id="rId5" Type="http://schemas.openxmlformats.org/officeDocument/2006/relationships/image" Target="../media/image358.emf"/><Relationship Id="rId4" Type="http://schemas.openxmlformats.org/officeDocument/2006/relationships/image" Target="../media/image357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emf"/><Relationship Id="rId13" Type="http://schemas.openxmlformats.org/officeDocument/2006/relationships/image" Target="../media/image319.emf"/><Relationship Id="rId3" Type="http://schemas.openxmlformats.org/officeDocument/2006/relationships/image" Target="../media/image292.emf"/><Relationship Id="rId7" Type="http://schemas.openxmlformats.org/officeDocument/2006/relationships/image" Target="../media/image315.emf"/><Relationship Id="rId12" Type="http://schemas.openxmlformats.org/officeDocument/2006/relationships/image" Target="../media/image310.emf"/><Relationship Id="rId17" Type="http://schemas.openxmlformats.org/officeDocument/2006/relationships/image" Target="../media/image363.emf"/><Relationship Id="rId2" Type="http://schemas.openxmlformats.org/officeDocument/2006/relationships/image" Target="../media/image289.emf"/><Relationship Id="rId16" Type="http://schemas.openxmlformats.org/officeDocument/2006/relationships/image" Target="../media/image36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emf"/><Relationship Id="rId11" Type="http://schemas.openxmlformats.org/officeDocument/2006/relationships/image" Target="../media/image306.emf"/><Relationship Id="rId5" Type="http://schemas.openxmlformats.org/officeDocument/2006/relationships/image" Target="../media/image305.emf"/><Relationship Id="rId15" Type="http://schemas.openxmlformats.org/officeDocument/2006/relationships/image" Target="../media/image361.emf"/><Relationship Id="rId10" Type="http://schemas.openxmlformats.org/officeDocument/2006/relationships/image" Target="../media/image318.emf"/><Relationship Id="rId4" Type="http://schemas.openxmlformats.org/officeDocument/2006/relationships/image" Target="../media/image304.emf"/><Relationship Id="rId9" Type="http://schemas.openxmlformats.org/officeDocument/2006/relationships/image" Target="../media/image317.emf"/><Relationship Id="rId14" Type="http://schemas.openxmlformats.org/officeDocument/2006/relationships/image" Target="../media/image32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tags" Target="../tags/tag97.xml"/><Relationship Id="rId16" Type="http://schemas.openxmlformats.org/officeDocument/2006/relationships/image" Target="../media/image62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4.png"/><Relationship Id="rId5" Type="http://schemas.openxmlformats.org/officeDocument/2006/relationships/tags" Target="../tags/tag100.xml"/><Relationship Id="rId15" Type="http://schemas.openxmlformats.org/officeDocument/2006/relationships/image" Target="../media/image61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4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57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66.png"/><Relationship Id="rId2" Type="http://schemas.openxmlformats.org/officeDocument/2006/relationships/tags" Target="../tags/tag106.xml"/><Relationship Id="rId16" Type="http://schemas.openxmlformats.org/officeDocument/2006/relationships/image" Target="../media/image58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65.png"/><Relationship Id="rId5" Type="http://schemas.openxmlformats.org/officeDocument/2006/relationships/tags" Target="../tags/tag109.xml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slideLayout" Target="../slideLayouts/slideLayout6.xml"/><Relationship Id="rId26" Type="http://schemas.openxmlformats.org/officeDocument/2006/relationships/image" Target="../media/image70.png"/><Relationship Id="rId3" Type="http://schemas.openxmlformats.org/officeDocument/2006/relationships/tags" Target="../tags/tag116.xml"/><Relationship Id="rId21" Type="http://schemas.openxmlformats.org/officeDocument/2006/relationships/image" Target="../media/image68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image" Target="../media/image69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image" Target="../media/image67.png"/><Relationship Id="rId29" Type="http://schemas.openxmlformats.org/officeDocument/2006/relationships/image" Target="../media/image73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image" Target="../media/image62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image" Target="../media/image46.png"/><Relationship Id="rId28" Type="http://schemas.openxmlformats.org/officeDocument/2006/relationships/image" Target="../media/image72.png"/><Relationship Id="rId10" Type="http://schemas.openxmlformats.org/officeDocument/2006/relationships/tags" Target="../tags/tag123.xml"/><Relationship Id="rId19" Type="http://schemas.openxmlformats.org/officeDocument/2006/relationships/image" Target="../media/image4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image" Target="../media/image61.png"/><Relationship Id="rId27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57400" y="2119993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585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product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026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scale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585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derotate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26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samples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379946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5201596" y="253365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3200400" y="4000500"/>
            <a:ext cx="858196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>
            <a:off x="5201596" y="400050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6" idx="1"/>
          </p:cNvCxnSpPr>
          <p:nvPr/>
        </p:nvCxnSpPr>
        <p:spPr>
          <a:xfrm flipH="1">
            <a:off x="2057400" y="2533650"/>
            <a:ext cx="5188296" cy="1466850"/>
          </a:xfrm>
          <a:prstGeom prst="bentConnector5">
            <a:avLst>
              <a:gd name="adj1" fmla="val -4406"/>
              <a:gd name="adj2" fmla="val 50000"/>
              <a:gd name="adj3" fmla="val 104406"/>
            </a:avLst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" idx="1"/>
          </p:cNvCxnSpPr>
          <p:nvPr/>
        </p:nvCxnSpPr>
        <p:spPr>
          <a:xfrm>
            <a:off x="1600200" y="2539093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>
            <a:off x="7245696" y="40005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2451215"/>
            <a:ext cx="210286" cy="18590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/>
          <p:nvPr/>
        </p:nvCxnSpPr>
        <p:spPr>
          <a:xfrm flipV="1">
            <a:off x="3190402" y="2737757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1" y="3765783"/>
            <a:ext cx="246857" cy="216382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42" y="3689782"/>
            <a:ext cx="246857" cy="256001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62" y="3767919"/>
            <a:ext cx="202667" cy="152381"/>
          </a:xfrm>
          <a:prstGeom prst="rect">
            <a:avLst/>
          </a:prstGeom>
          <a:noFill/>
        </p:spPr>
      </p:pic>
      <p:cxnSp>
        <p:nvCxnSpPr>
          <p:cNvPr id="21" name="Straight Arrow Connector 20"/>
          <p:cNvCxnSpPr/>
          <p:nvPr/>
        </p:nvCxnSpPr>
        <p:spPr>
          <a:xfrm>
            <a:off x="7245696" y="37338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245696" y="42672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67" y="2271755"/>
            <a:ext cx="246857" cy="216382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173997"/>
            <a:ext cx="298666" cy="185905"/>
          </a:xfrm>
          <a:prstGeom prst="rect">
            <a:avLst/>
          </a:prstGeom>
          <a:noFill/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446403"/>
            <a:ext cx="304761" cy="271238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2" y="3629252"/>
            <a:ext cx="685715" cy="214857"/>
          </a:xfrm>
          <a:prstGeom prst="rect">
            <a:avLst/>
          </a:prstGeom>
          <a:noFill/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4156890"/>
            <a:ext cx="685715" cy="214857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3893071"/>
            <a:ext cx="685715" cy="214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5014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apply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130607" y="1295400"/>
            <a:ext cx="6882786" cy="3505200"/>
            <a:chOff x="1130607" y="1295400"/>
            <a:chExt cx="6882786" cy="3505200"/>
          </a:xfrm>
        </p:grpSpPr>
        <p:grpSp>
          <p:nvGrpSpPr>
            <p:cNvPr id="23" name="Group 22"/>
            <p:cNvGrpSpPr/>
            <p:nvPr/>
          </p:nvGrpSpPr>
          <p:grpSpPr>
            <a:xfrm>
              <a:off x="1130607" y="1295400"/>
              <a:ext cx="6882786" cy="2327612"/>
              <a:chOff x="1905000" y="1754178"/>
              <a:chExt cx="6882786" cy="232761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114800" y="1754178"/>
                <a:ext cx="2286000" cy="12498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rot="16200000">
                <a:off x="4038599" y="3232602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rot="16200000">
                <a:off x="6019800" y="3232601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114" idx="0"/>
              </p:cNvCxnSpPr>
              <p:nvPr/>
            </p:nvCxnSpPr>
            <p:spPr>
              <a:xfrm flipV="1">
                <a:off x="5587999" y="3004003"/>
                <a:ext cx="0" cy="832453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rot="16200000">
                <a:off x="4698999" y="323260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Picture 11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8190" y="3836456"/>
                <a:ext cx="1479618" cy="245334"/>
              </a:xfrm>
              <a:prstGeom prst="rect">
                <a:avLst/>
              </a:prstGeom>
              <a:noFill/>
            </p:spPr>
          </p:pic>
          <p:pic>
            <p:nvPicPr>
              <p:cNvPr id="118" name="Picture 1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400" y="3539905"/>
                <a:ext cx="350476" cy="245333"/>
              </a:xfrm>
              <a:prstGeom prst="rect">
                <a:avLst/>
              </a:prstGeom>
              <a:noFill/>
            </p:spPr>
          </p:pic>
          <p:pic>
            <p:nvPicPr>
              <p:cNvPr id="124" name="Picture 12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7798" y="3539905"/>
                <a:ext cx="448001" cy="245333"/>
              </a:xfrm>
              <a:prstGeom prst="rect">
                <a:avLst/>
              </a:prstGeom>
              <a:noFill/>
            </p:spPr>
          </p:pic>
          <p:pic>
            <p:nvPicPr>
              <p:cNvPr id="121" name="Picture 120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961" y="3539905"/>
                <a:ext cx="350476" cy="245333"/>
              </a:xfrm>
              <a:prstGeom prst="rect">
                <a:avLst/>
              </a:prstGeom>
              <a:noFill/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2514600" y="195999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>
                <a:off x="2059430" y="2382671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6855936" y="195999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0" y="2322708"/>
                <a:ext cx="109714" cy="112762"/>
              </a:xfrm>
              <a:prstGeom prst="rect">
                <a:avLst/>
              </a:prstGeom>
              <a:noFill/>
            </p:spPr>
          </p:pic>
          <p:cxnSp>
            <p:nvCxnSpPr>
              <p:cNvPr id="90" name="Straight Arrow Connector 89"/>
              <p:cNvCxnSpPr/>
              <p:nvPr/>
            </p:nvCxnSpPr>
            <p:spPr>
              <a:xfrm>
                <a:off x="6398736" y="237909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>
                <a:off x="7996906" y="237909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2" name="Picture 9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4072" y="2287661"/>
                <a:ext cx="333714" cy="182857"/>
              </a:xfrm>
              <a:prstGeom prst="rect">
                <a:avLst/>
              </a:prstGeom>
              <a:noFill/>
            </p:spPr>
          </p:pic>
          <p:cxnSp>
            <p:nvCxnSpPr>
              <p:cNvPr id="48" name="Straight Arrow Connector 47"/>
              <p:cNvCxnSpPr/>
              <p:nvPr/>
            </p:nvCxnSpPr>
            <p:spPr>
              <a:xfrm>
                <a:off x="3657600" y="2210113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175" y="3124219"/>
                <a:ext cx="202667" cy="152381"/>
              </a:xfrm>
              <a:prstGeom prst="rect">
                <a:avLst/>
              </a:prstGeom>
              <a:noFill/>
            </p:spPr>
          </p:pic>
          <p:cxnSp>
            <p:nvCxnSpPr>
              <p:cNvPr id="64" name="Elbow Connector 63"/>
              <p:cNvCxnSpPr/>
              <p:nvPr/>
            </p:nvCxnSpPr>
            <p:spPr>
              <a:xfrm flipV="1">
                <a:off x="3772085" y="2583823"/>
                <a:ext cx="335067" cy="611154"/>
              </a:xfrm>
              <a:prstGeom prst="bentConnector3">
                <a:avLst>
                  <a:gd name="adj1" fmla="val 50000"/>
                </a:avLst>
              </a:prstGeom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3165225" y="3962400"/>
              <a:ext cx="2637428" cy="838200"/>
              <a:chOff x="7600222" y="3403078"/>
              <a:chExt cx="2637428" cy="8382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8305800" y="3403078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>
                <a:off x="7848600" y="3991927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>
                <a:off x="9446770" y="3822178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936" y="3730749"/>
                <a:ext cx="333714" cy="182857"/>
              </a:xfrm>
              <a:prstGeom prst="rect">
                <a:avLst/>
              </a:prstGeom>
              <a:noFill/>
            </p:spPr>
          </p:pic>
          <p:pic>
            <p:nvPicPr>
              <p:cNvPr id="77" name="Picture 7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0222" y="3921292"/>
                <a:ext cx="202667" cy="152381"/>
              </a:xfrm>
              <a:prstGeom prst="rect">
                <a:avLst/>
              </a:prstGeom>
              <a:noFill/>
            </p:spPr>
          </p:pic>
          <p:cxnSp>
            <p:nvCxnSpPr>
              <p:cNvPr id="79" name="Straight Arrow Connector 78"/>
              <p:cNvCxnSpPr/>
              <p:nvPr/>
            </p:nvCxnSpPr>
            <p:spPr>
              <a:xfrm>
                <a:off x="7845575" y="367285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3175" y="3616473"/>
                <a:ext cx="109714" cy="112762"/>
              </a:xfrm>
              <a:prstGeom prst="rect">
                <a:avLst/>
              </a:prstGeom>
              <a:noFill/>
            </p:spPr>
          </p:pic>
          <p:pic>
            <p:nvPicPr>
              <p:cNvPr id="83" name="Picture 8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0443" y="3900498"/>
                <a:ext cx="333714" cy="18285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4084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83"/>
          <p:cNvGrpSpPr/>
          <p:nvPr/>
        </p:nvGrpSpPr>
        <p:grpSpPr>
          <a:xfrm>
            <a:off x="996991" y="1836119"/>
            <a:ext cx="3618385" cy="2032584"/>
            <a:chOff x="496716" y="811050"/>
            <a:chExt cx="3618385" cy="2032584"/>
          </a:xfrm>
        </p:grpSpPr>
        <p:sp>
          <p:nvSpPr>
            <p:cNvPr id="237" name="Rectangle 236"/>
            <p:cNvSpPr/>
            <p:nvPr/>
          </p:nvSpPr>
          <p:spPr>
            <a:xfrm>
              <a:off x="1180221" y="811050"/>
              <a:ext cx="2286000" cy="1249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8" name="Straight Arrow Connector 237"/>
            <p:cNvCxnSpPr/>
            <p:nvPr/>
          </p:nvCxnSpPr>
          <p:spPr>
            <a:xfrm rot="16200000">
              <a:off x="1104020" y="2289474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rot="16200000">
              <a:off x="3085221" y="228947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rot="16200000">
              <a:off x="2424820" y="2289475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rot="16200000">
              <a:off x="1764420" y="2289472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2" name="Picture 24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286" y="2596777"/>
              <a:ext cx="266667" cy="211809"/>
            </a:xfrm>
            <a:prstGeom prst="rect">
              <a:avLst/>
            </a:prstGeom>
            <a:noFill/>
          </p:spPr>
        </p:pic>
        <p:pic>
          <p:nvPicPr>
            <p:cNvPr id="243" name="Picture 24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67" y="2596777"/>
              <a:ext cx="272762" cy="211809"/>
            </a:xfrm>
            <a:prstGeom prst="rect">
              <a:avLst/>
            </a:prstGeom>
            <a:noFill/>
          </p:spPr>
        </p:pic>
        <p:pic>
          <p:nvPicPr>
            <p:cNvPr id="244" name="Picture 24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16" y="1172414"/>
              <a:ext cx="144762" cy="111238"/>
            </a:xfrm>
            <a:prstGeom prst="rect">
              <a:avLst/>
            </a:prstGeom>
            <a:noFill/>
          </p:spPr>
        </p:pic>
        <p:pic>
          <p:nvPicPr>
            <p:cNvPr id="245" name="Picture 24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16" y="1551809"/>
              <a:ext cx="146286" cy="173714"/>
            </a:xfrm>
            <a:prstGeom prst="rect">
              <a:avLst/>
            </a:prstGeom>
            <a:noFill/>
          </p:spPr>
        </p:pic>
        <p:pic>
          <p:nvPicPr>
            <p:cNvPr id="246" name="Picture 24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563" y="2640778"/>
              <a:ext cx="237714" cy="152381"/>
            </a:xfrm>
            <a:prstGeom prst="rect">
              <a:avLst/>
            </a:prstGeom>
            <a:noFill/>
          </p:spPr>
        </p:pic>
        <p:pic>
          <p:nvPicPr>
            <p:cNvPr id="247" name="Picture 246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011" y="2596777"/>
              <a:ext cx="263619" cy="246857"/>
            </a:xfrm>
            <a:prstGeom prst="rect">
              <a:avLst/>
            </a:prstGeom>
            <a:noFill/>
          </p:spPr>
        </p:pic>
        <p:cxnSp>
          <p:nvCxnSpPr>
            <p:cNvPr id="248" name="Straight Arrow Connector 247"/>
            <p:cNvCxnSpPr/>
            <p:nvPr/>
          </p:nvCxnSpPr>
          <p:spPr>
            <a:xfrm>
              <a:off x="723021" y="122803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>
              <a:off x="723021" y="1638666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3466221" y="1414378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1" name="Picture 28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863" y="1332854"/>
              <a:ext cx="143238" cy="163048"/>
            </a:xfrm>
            <a:prstGeom prst="rect">
              <a:avLst/>
            </a:prstGeom>
            <a:noFill/>
          </p:spPr>
        </p:pic>
      </p:grpSp>
      <p:grpSp>
        <p:nvGrpSpPr>
          <p:cNvPr id="341" name="Group 340"/>
          <p:cNvGrpSpPr/>
          <p:nvPr/>
        </p:nvGrpSpPr>
        <p:grpSpPr>
          <a:xfrm>
            <a:off x="1563315" y="3886200"/>
            <a:ext cx="2967259" cy="2032584"/>
            <a:chOff x="1563315" y="3886200"/>
            <a:chExt cx="2967259" cy="2032584"/>
          </a:xfrm>
        </p:grpSpPr>
        <p:sp>
          <p:nvSpPr>
            <p:cNvPr id="307" name="Rectangle 306"/>
            <p:cNvSpPr/>
            <p:nvPr/>
          </p:nvSpPr>
          <p:spPr>
            <a:xfrm>
              <a:off x="2244574" y="3886200"/>
              <a:ext cx="2286000" cy="1249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8" name="Straight Arrow Connector 307"/>
            <p:cNvCxnSpPr/>
            <p:nvPr/>
          </p:nvCxnSpPr>
          <p:spPr>
            <a:xfrm>
              <a:off x="1785565" y="439059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09" name="Picture 30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315" y="4086660"/>
              <a:ext cx="144762" cy="111238"/>
            </a:xfrm>
            <a:prstGeom prst="rect">
              <a:avLst/>
            </a:prstGeom>
            <a:noFill/>
          </p:spPr>
        </p:pic>
        <p:pic>
          <p:nvPicPr>
            <p:cNvPr id="310" name="Picture 30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839" y="4550173"/>
              <a:ext cx="143238" cy="175238"/>
            </a:xfrm>
            <a:prstGeom prst="rect">
              <a:avLst/>
            </a:prstGeom>
            <a:noFill/>
          </p:spPr>
        </p:pic>
        <p:cxnSp>
          <p:nvCxnSpPr>
            <p:cNvPr id="311" name="Straight Arrow Connector 310"/>
            <p:cNvCxnSpPr/>
            <p:nvPr/>
          </p:nvCxnSpPr>
          <p:spPr>
            <a:xfrm>
              <a:off x="1785565" y="4637792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2" name="Picture 31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727" y="4303734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313" name="Straight Arrow Connector 312"/>
            <p:cNvCxnSpPr/>
            <p:nvPr/>
          </p:nvCxnSpPr>
          <p:spPr>
            <a:xfrm>
              <a:off x="1785565" y="48849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>
              <a:off x="1785565" y="414339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5" name="Picture 3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315" y="4827088"/>
              <a:ext cx="112762" cy="115810"/>
            </a:xfrm>
            <a:prstGeom prst="rect">
              <a:avLst/>
            </a:prstGeom>
            <a:noFill/>
          </p:spPr>
        </p:pic>
        <p:cxnSp>
          <p:nvCxnSpPr>
            <p:cNvPr id="316" name="Straight Arrow Connector 315"/>
            <p:cNvCxnSpPr/>
            <p:nvPr/>
          </p:nvCxnSpPr>
          <p:spPr>
            <a:xfrm rot="16200000">
              <a:off x="218134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rot="16200000">
              <a:off x="4162545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8" name="Picture 31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610" y="5671927"/>
              <a:ext cx="266667" cy="211809"/>
            </a:xfrm>
            <a:prstGeom prst="rect">
              <a:avLst/>
            </a:prstGeom>
            <a:noFill/>
          </p:spPr>
        </p:pic>
        <p:pic>
          <p:nvPicPr>
            <p:cNvPr id="319" name="Picture 31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335" y="5671927"/>
              <a:ext cx="263619" cy="246857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/>
            <p:nvPr/>
          </p:nvCxnSpPr>
          <p:spPr>
            <a:xfrm rot="16200000">
              <a:off x="257758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32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374" y="5668937"/>
              <a:ext cx="272762" cy="211809"/>
            </a:xfrm>
            <a:prstGeom prst="rect">
              <a:avLst/>
            </a:prstGeom>
            <a:noFill/>
          </p:spPr>
        </p:pic>
        <p:cxnSp>
          <p:nvCxnSpPr>
            <p:cNvPr id="322" name="Straight Arrow Connector 321"/>
            <p:cNvCxnSpPr/>
            <p:nvPr/>
          </p:nvCxnSpPr>
          <p:spPr>
            <a:xfrm rot="16200000">
              <a:off x="297382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3" name="Picture 32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852" y="5667163"/>
              <a:ext cx="265143" cy="211809"/>
            </a:xfrm>
            <a:prstGeom prst="rect">
              <a:avLst/>
            </a:prstGeom>
            <a:noFill/>
          </p:spPr>
        </p:pic>
        <p:pic>
          <p:nvPicPr>
            <p:cNvPr id="324" name="Picture 32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715" y="5695635"/>
              <a:ext cx="237714" cy="152381"/>
            </a:xfrm>
            <a:prstGeom prst="rect">
              <a:avLst/>
            </a:prstGeom>
            <a:noFill/>
          </p:spPr>
        </p:pic>
        <p:cxnSp>
          <p:nvCxnSpPr>
            <p:cNvPr id="325" name="Straight Arrow Connector 324"/>
            <p:cNvCxnSpPr/>
            <p:nvPr/>
          </p:nvCxnSpPr>
          <p:spPr>
            <a:xfrm rot="16200000">
              <a:off x="376630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rot="16200000">
              <a:off x="337006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7" name="Picture 3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380" y="5667163"/>
              <a:ext cx="251429" cy="211809"/>
            </a:xfrm>
            <a:prstGeom prst="rect">
              <a:avLst/>
            </a:prstGeom>
            <a:noFill/>
          </p:spPr>
        </p:pic>
      </p:grpSp>
      <p:grpSp>
        <p:nvGrpSpPr>
          <p:cNvPr id="340" name="Group 339"/>
          <p:cNvGrpSpPr/>
          <p:nvPr/>
        </p:nvGrpSpPr>
        <p:grpSpPr>
          <a:xfrm>
            <a:off x="4779295" y="1836119"/>
            <a:ext cx="3618385" cy="2029871"/>
            <a:chOff x="4837378" y="331621"/>
            <a:chExt cx="3618385" cy="2029871"/>
          </a:xfrm>
        </p:grpSpPr>
        <p:sp>
          <p:nvSpPr>
            <p:cNvPr id="219" name="Rectangle 218"/>
            <p:cNvSpPr/>
            <p:nvPr/>
          </p:nvSpPr>
          <p:spPr>
            <a:xfrm>
              <a:off x="5520883" y="331621"/>
              <a:ext cx="2286000" cy="1249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6" name="Picture 2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378" y="590774"/>
              <a:ext cx="144762" cy="111238"/>
            </a:xfrm>
            <a:prstGeom prst="rect">
              <a:avLst/>
            </a:prstGeom>
            <a:noFill/>
          </p:spPr>
        </p:pic>
        <p:pic>
          <p:nvPicPr>
            <p:cNvPr id="227" name="Picture 22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378" y="1173367"/>
              <a:ext cx="143238" cy="175238"/>
            </a:xfrm>
            <a:prstGeom prst="rect">
              <a:avLst/>
            </a:prstGeom>
            <a:noFill/>
          </p:spPr>
        </p:pic>
        <p:cxnSp>
          <p:nvCxnSpPr>
            <p:cNvPr id="230" name="Straight Arrow Connector 229"/>
            <p:cNvCxnSpPr/>
            <p:nvPr/>
          </p:nvCxnSpPr>
          <p:spPr>
            <a:xfrm>
              <a:off x="5063683" y="6463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1" name="Picture 23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378" y="870292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234" name="Straight Arrow Connector 233"/>
            <p:cNvCxnSpPr/>
            <p:nvPr/>
          </p:nvCxnSpPr>
          <p:spPr>
            <a:xfrm>
              <a:off x="5063683" y="953689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5063683" y="1260986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7806883" y="934949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3" name="Picture 28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525" y="853425"/>
              <a:ext cx="143238" cy="163048"/>
            </a:xfrm>
            <a:prstGeom prst="rect">
              <a:avLst/>
            </a:prstGeom>
            <a:noFill/>
          </p:spPr>
        </p:pic>
        <p:cxnSp>
          <p:nvCxnSpPr>
            <p:cNvPr id="328" name="Straight Arrow Connector 327"/>
            <p:cNvCxnSpPr/>
            <p:nvPr/>
          </p:nvCxnSpPr>
          <p:spPr>
            <a:xfrm rot="16200000">
              <a:off x="5436502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rot="16200000">
              <a:off x="7417703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0" name="Picture 32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768" y="2114635"/>
              <a:ext cx="266667" cy="211809"/>
            </a:xfrm>
            <a:prstGeom prst="rect">
              <a:avLst/>
            </a:prstGeom>
            <a:noFill/>
          </p:spPr>
        </p:pic>
        <p:pic>
          <p:nvPicPr>
            <p:cNvPr id="331" name="Picture 33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493" y="2114635"/>
              <a:ext cx="263619" cy="246857"/>
            </a:xfrm>
            <a:prstGeom prst="rect">
              <a:avLst/>
            </a:prstGeom>
            <a:noFill/>
          </p:spPr>
        </p:pic>
        <p:cxnSp>
          <p:nvCxnSpPr>
            <p:cNvPr id="332" name="Straight Arrow Connector 331"/>
            <p:cNvCxnSpPr/>
            <p:nvPr/>
          </p:nvCxnSpPr>
          <p:spPr>
            <a:xfrm rot="16200000">
              <a:off x="5931802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33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021" y="2111645"/>
              <a:ext cx="272762" cy="211809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/>
            <p:nvPr/>
          </p:nvCxnSpPr>
          <p:spPr>
            <a:xfrm rot="16200000">
              <a:off x="6427102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33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311" y="2111645"/>
              <a:ext cx="265143" cy="211809"/>
            </a:xfrm>
            <a:prstGeom prst="rect">
              <a:avLst/>
            </a:prstGeom>
            <a:noFill/>
          </p:spPr>
        </p:pic>
        <p:pic>
          <p:nvPicPr>
            <p:cNvPr id="336" name="Picture 33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145" y="2161349"/>
              <a:ext cx="237714" cy="152381"/>
            </a:xfrm>
            <a:prstGeom prst="rect">
              <a:avLst/>
            </a:prstGeom>
            <a:noFill/>
          </p:spPr>
        </p:pic>
        <p:cxnSp>
          <p:nvCxnSpPr>
            <p:cNvPr id="337" name="Straight Arrow Connector 336"/>
            <p:cNvCxnSpPr/>
            <p:nvPr/>
          </p:nvCxnSpPr>
          <p:spPr>
            <a:xfrm rot="16200000">
              <a:off x="6922402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2" name="Title 3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conv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</a:t>
            </a:r>
            <a:r>
              <a:rPr lang="en-US" dirty="0" err="1" smtClean="0"/>
              <a:t>conv</a:t>
            </a:r>
            <a:endParaRPr lang="en-US" dirty="0"/>
          </a:p>
        </p:txBody>
      </p:sp>
      <p:grpSp>
        <p:nvGrpSpPr>
          <p:cNvPr id="115" name="Group 114"/>
          <p:cNvGrpSpPr/>
          <p:nvPr/>
        </p:nvGrpSpPr>
        <p:grpSpPr>
          <a:xfrm>
            <a:off x="1282943" y="1600200"/>
            <a:ext cx="6565901" cy="2797064"/>
            <a:chOff x="1282943" y="1600200"/>
            <a:chExt cx="6565901" cy="2797064"/>
          </a:xfrm>
        </p:grpSpPr>
        <p:sp>
          <p:nvSpPr>
            <p:cNvPr id="2" name="Rectangle 1"/>
            <p:cNvSpPr/>
            <p:nvPr/>
          </p:nvSpPr>
          <p:spPr>
            <a:xfrm>
              <a:off x="1675217" y="16002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065728" y="16002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86002" y="3559064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57602" y="3559064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>
              <a:off x="2829002" y="3978164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943" y="1963681"/>
              <a:ext cx="144762" cy="111238"/>
            </a:xfrm>
            <a:prstGeom prst="rect">
              <a:avLst/>
            </a:prstGeom>
            <a:noFill/>
          </p:spPr>
        </p:pic>
        <p:sp>
          <p:nvSpPr>
            <p:cNvPr id="30" name="Flowchart: Summing Junction 29"/>
            <p:cNvSpPr/>
            <p:nvPr/>
          </p:nvSpPr>
          <p:spPr>
            <a:xfrm>
              <a:off x="4429202" y="2865382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38080" y="2579632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09680" y="257645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prune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>
              <a:stCxn id="2" idx="3"/>
              <a:endCxn id="3" idx="1"/>
            </p:cNvCxnSpPr>
            <p:nvPr/>
          </p:nvCxnSpPr>
          <p:spPr>
            <a:xfrm>
              <a:off x="2818217" y="20193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3" idx="3"/>
              <a:endCxn id="30" idx="0"/>
            </p:cNvCxnSpPr>
            <p:nvPr/>
          </p:nvCxnSpPr>
          <p:spPr>
            <a:xfrm>
              <a:off x="4208728" y="2019300"/>
              <a:ext cx="360613" cy="846082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6" idx="3"/>
              <a:endCxn id="30" idx="4"/>
            </p:cNvCxnSpPr>
            <p:nvPr/>
          </p:nvCxnSpPr>
          <p:spPr>
            <a:xfrm flipV="1">
              <a:off x="4200602" y="3125732"/>
              <a:ext cx="368739" cy="852432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0" idx="6"/>
              <a:endCxn id="34" idx="1"/>
            </p:cNvCxnSpPr>
            <p:nvPr/>
          </p:nvCxnSpPr>
          <p:spPr>
            <a:xfrm>
              <a:off x="4709480" y="2995557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3"/>
              <a:endCxn id="35" idx="1"/>
            </p:cNvCxnSpPr>
            <p:nvPr/>
          </p:nvCxnSpPr>
          <p:spPr>
            <a:xfrm flipV="1">
              <a:off x="6081080" y="2995557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606" y="2914033"/>
              <a:ext cx="143238" cy="163048"/>
            </a:xfrm>
            <a:prstGeom prst="rect">
              <a:avLst/>
            </a:prstGeom>
            <a:noFill/>
          </p:spPr>
        </p:pic>
        <p:pic>
          <p:nvPicPr>
            <p:cNvPr id="100" name="Picture 9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203" y="3890545"/>
              <a:ext cx="143238" cy="175238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/>
            <p:nvPr/>
          </p:nvCxnSpPr>
          <p:spPr>
            <a:xfrm>
              <a:off x="1427706" y="202565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438490" y="3978164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452680" y="299555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1686002" y="2579632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7602" y="2579632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5" name="Straight Arrow Connector 94"/>
            <p:cNvCxnSpPr>
              <a:stCxn id="93" idx="3"/>
              <a:endCxn id="94" idx="1"/>
            </p:cNvCxnSpPr>
            <p:nvPr/>
          </p:nvCxnSpPr>
          <p:spPr>
            <a:xfrm>
              <a:off x="2829002" y="2998732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203" y="2911875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97" name="Straight Arrow Connector 96"/>
            <p:cNvCxnSpPr/>
            <p:nvPr/>
          </p:nvCxnSpPr>
          <p:spPr>
            <a:xfrm>
              <a:off x="1438490" y="2998732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4200952" y="2990794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33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281418" y="1600200"/>
            <a:ext cx="6581163" cy="2286000"/>
            <a:chOff x="1663601" y="2133600"/>
            <a:chExt cx="6581163" cy="2286000"/>
          </a:xfrm>
        </p:grpSpPr>
        <p:sp>
          <p:nvSpPr>
            <p:cNvPr id="2" name="Rectangle 1"/>
            <p:cNvSpPr/>
            <p:nvPr/>
          </p:nvSpPr>
          <p:spPr>
            <a:xfrm>
              <a:off x="2057400" y="21336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447911" y="21336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7400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429000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>
              <a:off x="3200400" y="4000500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126" y="2497081"/>
              <a:ext cx="144762" cy="111238"/>
            </a:xfrm>
            <a:prstGeom prst="rect">
              <a:avLst/>
            </a:prstGeom>
            <a:noFill/>
          </p:spPr>
        </p:pic>
        <p:sp>
          <p:nvSpPr>
            <p:cNvPr id="30" name="Flowchart: Summing Junction 29"/>
            <p:cNvSpPr/>
            <p:nvPr/>
          </p:nvSpPr>
          <p:spPr>
            <a:xfrm>
              <a:off x="4825122" y="3136900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34000" y="2847975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705600" y="28448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prune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>
              <a:stCxn id="2" idx="3"/>
              <a:endCxn id="3" idx="1"/>
            </p:cNvCxnSpPr>
            <p:nvPr/>
          </p:nvCxnSpPr>
          <p:spPr>
            <a:xfrm>
              <a:off x="3200400" y="25527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3" idx="3"/>
              <a:endCxn id="30" idx="0"/>
            </p:cNvCxnSpPr>
            <p:nvPr/>
          </p:nvCxnSpPr>
          <p:spPr>
            <a:xfrm>
              <a:off x="4590911" y="2552700"/>
              <a:ext cx="374350" cy="58420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6" idx="3"/>
              <a:endCxn id="30" idx="4"/>
            </p:cNvCxnSpPr>
            <p:nvPr/>
          </p:nvCxnSpPr>
          <p:spPr>
            <a:xfrm flipV="1">
              <a:off x="4572000" y="3397250"/>
              <a:ext cx="393261" cy="60325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0" idx="6"/>
              <a:endCxn id="34" idx="1"/>
            </p:cNvCxnSpPr>
            <p:nvPr/>
          </p:nvCxnSpPr>
          <p:spPr>
            <a:xfrm>
              <a:off x="5105400" y="3267075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3"/>
              <a:endCxn id="35" idx="1"/>
            </p:cNvCxnSpPr>
            <p:nvPr/>
          </p:nvCxnSpPr>
          <p:spPr>
            <a:xfrm flipV="1">
              <a:off x="6477000" y="3263900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526" y="3182376"/>
              <a:ext cx="143238" cy="163048"/>
            </a:xfrm>
            <a:prstGeom prst="rect">
              <a:avLst/>
            </a:prstGeom>
            <a:noFill/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601" y="3913643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/>
            <p:nvPr/>
          </p:nvCxnSpPr>
          <p:spPr>
            <a:xfrm>
              <a:off x="1809889" y="255905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809888" y="40005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848600" y="32639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itle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</a:t>
            </a:r>
            <a:r>
              <a:rPr lang="en-US" dirty="0" err="1" smtClean="0"/>
              <a:t>conv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6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/>
          <p:cNvGrpSpPr/>
          <p:nvPr/>
        </p:nvGrpSpPr>
        <p:grpSpPr>
          <a:xfrm>
            <a:off x="1472356" y="1259714"/>
            <a:ext cx="2926080" cy="1877058"/>
            <a:chOff x="1905000" y="1828800"/>
            <a:chExt cx="2926080" cy="1877058"/>
          </a:xfrm>
        </p:grpSpPr>
        <p:grpSp>
          <p:nvGrpSpPr>
            <p:cNvPr id="193" name="Group 192"/>
            <p:cNvGrpSpPr/>
            <p:nvPr/>
          </p:nvGrpSpPr>
          <p:grpSpPr>
            <a:xfrm>
              <a:off x="1905000" y="1828800"/>
              <a:ext cx="2926080" cy="640079"/>
              <a:chOff x="1905000" y="1828800"/>
              <a:chExt cx="2926080" cy="640079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905000" y="2057400"/>
                <a:ext cx="2194560" cy="182880"/>
                <a:chOff x="2378448" y="3733800"/>
                <a:chExt cx="4389120" cy="36576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237844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274420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310996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347572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84148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420724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457300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93876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530452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567028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603604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640180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7250" y="1828800"/>
                <a:ext cx="150060" cy="119190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1905000" y="1981200"/>
                <a:ext cx="2193924" cy="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stealt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1905000" y="2468879"/>
                <a:ext cx="2926080" cy="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stealt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1905000" y="2316480"/>
              <a:ext cx="2926080" cy="411479"/>
              <a:chOff x="1905000" y="2316480"/>
              <a:chExt cx="2926080" cy="41147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90500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08788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27076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45364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63652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1940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00228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18516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336804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355092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373380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391668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7588" y="2316480"/>
                <a:ext cx="120905" cy="96895"/>
              </a:xfrm>
              <a:prstGeom prst="rect">
                <a:avLst/>
              </a:prstGeom>
            </p:spPr>
          </p:pic>
          <p:sp>
            <p:nvSpPr>
              <p:cNvPr id="112" name="Rectangle 111"/>
              <p:cNvSpPr/>
              <p:nvPr/>
            </p:nvSpPr>
            <p:spPr>
              <a:xfrm>
                <a:off x="4099560" y="2545079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282440" y="2545079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465320" y="2545079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4648200" y="2545079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05000" y="2819400"/>
              <a:ext cx="914400" cy="411480"/>
              <a:chOff x="1905000" y="2819400"/>
              <a:chExt cx="914400" cy="41148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1905000" y="3048000"/>
                <a:ext cx="914400" cy="182880"/>
                <a:chOff x="4038600" y="3581400"/>
                <a:chExt cx="914400" cy="18288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6" name="Rectangle 165"/>
                <p:cNvSpPr/>
                <p:nvPr/>
              </p:nvSpPr>
              <p:spPr>
                <a:xfrm>
                  <a:off x="403860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422148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440436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458724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477012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pic>
            <p:nvPicPr>
              <p:cNvPr id="172" name="Picture 171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455" y="2819400"/>
                <a:ext cx="153490" cy="119190"/>
              </a:xfrm>
              <a:prstGeom prst="rect">
                <a:avLst/>
              </a:prstGeom>
            </p:spPr>
          </p:pic>
          <p:cxnSp>
            <p:nvCxnSpPr>
              <p:cNvPr id="173" name="Straight Arrow Connector 172"/>
              <p:cNvCxnSpPr/>
              <p:nvPr/>
            </p:nvCxnSpPr>
            <p:spPr>
              <a:xfrm>
                <a:off x="1905000" y="2971800"/>
                <a:ext cx="914400" cy="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stealt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1905000" y="3294379"/>
              <a:ext cx="2926080" cy="411479"/>
              <a:chOff x="1905000" y="3294379"/>
              <a:chExt cx="2926080" cy="411479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90500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208788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27076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245364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63652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81940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300228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18516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36804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55092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73380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91668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pic>
            <p:nvPicPr>
              <p:cNvPr id="186" name="Picture 18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7588" y="3294379"/>
                <a:ext cx="120905" cy="96895"/>
              </a:xfrm>
              <a:prstGeom prst="rect">
                <a:avLst/>
              </a:prstGeom>
            </p:spPr>
          </p:pic>
          <p:cxnSp>
            <p:nvCxnSpPr>
              <p:cNvPr id="187" name="Straight Arrow Connector 186"/>
              <p:cNvCxnSpPr/>
              <p:nvPr/>
            </p:nvCxnSpPr>
            <p:spPr>
              <a:xfrm>
                <a:off x="1905000" y="3446778"/>
                <a:ext cx="2926080" cy="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stealt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/>
              <p:cNvSpPr/>
              <p:nvPr/>
            </p:nvSpPr>
            <p:spPr>
              <a:xfrm>
                <a:off x="4099560" y="3522978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282440" y="3522978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4465320" y="3522978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4648200" y="3522978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1551096" y="3962400"/>
            <a:ext cx="5018418" cy="1406548"/>
            <a:chOff x="1499092" y="3352800"/>
            <a:chExt cx="5018418" cy="1406548"/>
          </a:xfrm>
        </p:grpSpPr>
        <p:grpSp>
          <p:nvGrpSpPr>
            <p:cNvPr id="199" name="Group 198"/>
            <p:cNvGrpSpPr/>
            <p:nvPr/>
          </p:nvGrpSpPr>
          <p:grpSpPr>
            <a:xfrm>
              <a:off x="1499092" y="3581400"/>
              <a:ext cx="2194560" cy="182880"/>
              <a:chOff x="2378448" y="3733800"/>
              <a:chExt cx="4389120" cy="365760"/>
            </a:xfrm>
          </p:grpSpPr>
          <p:sp>
            <p:nvSpPr>
              <p:cNvPr id="233" name="Rectangle 232"/>
              <p:cNvSpPr/>
              <p:nvPr/>
            </p:nvSpPr>
            <p:spPr>
              <a:xfrm>
                <a:off x="237844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274420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310996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347572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384148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420724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457300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493876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530452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567028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603604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640180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4038600" y="3581400"/>
              <a:ext cx="914400" cy="182880"/>
              <a:chOff x="4038600" y="3581400"/>
              <a:chExt cx="914400" cy="182880"/>
            </a:xfrm>
          </p:grpSpPr>
          <p:sp>
            <p:nvSpPr>
              <p:cNvPr id="228" name="Rectangle 227"/>
              <p:cNvSpPr/>
              <p:nvPr/>
            </p:nvSpPr>
            <p:spPr>
              <a:xfrm>
                <a:off x="403860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422148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440436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458724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477012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544" y="3641542"/>
              <a:ext cx="53164" cy="62596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889" y="3962400"/>
              <a:ext cx="95181" cy="33442"/>
            </a:xfrm>
            <a:prstGeom prst="rect">
              <a:avLst/>
            </a:prstGeom>
          </p:spPr>
        </p:pic>
        <p:grpSp>
          <p:nvGrpSpPr>
            <p:cNvPr id="203" name="Group 202"/>
            <p:cNvGrpSpPr/>
            <p:nvPr/>
          </p:nvGrpSpPr>
          <p:grpSpPr>
            <a:xfrm>
              <a:off x="3591430" y="4193962"/>
              <a:ext cx="2926080" cy="182880"/>
              <a:chOff x="3591430" y="4193962"/>
              <a:chExt cx="2926080" cy="182880"/>
            </a:xfrm>
          </p:grpSpPr>
          <p:sp>
            <p:nvSpPr>
              <p:cNvPr id="212" name="Rectangle 211"/>
              <p:cNvSpPr/>
              <p:nvPr/>
            </p:nvSpPr>
            <p:spPr>
              <a:xfrm>
                <a:off x="3591430" y="4193962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3774310" y="4193962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395719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14007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432295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50583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68871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487159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505447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523735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42023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60311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8599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96887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151750" y="4193962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334630" y="4193962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pic>
          <p:nvPicPr>
            <p:cNvPr id="204" name="Picture 20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342" y="3352800"/>
              <a:ext cx="150060" cy="11919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055" y="3352800"/>
              <a:ext cx="153490" cy="119190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298" y="3962400"/>
              <a:ext cx="148345" cy="138912"/>
            </a:xfrm>
            <a:prstGeom prst="rect">
              <a:avLst/>
            </a:prstGeom>
          </p:spPr>
        </p:pic>
        <p:cxnSp>
          <p:nvCxnSpPr>
            <p:cNvPr id="207" name="Straight Arrow Connector 206"/>
            <p:cNvCxnSpPr/>
            <p:nvPr/>
          </p:nvCxnSpPr>
          <p:spPr>
            <a:xfrm>
              <a:off x="1499092" y="3505200"/>
              <a:ext cx="2193924" cy="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038600" y="3505200"/>
              <a:ext cx="914400" cy="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3957190" y="4110837"/>
              <a:ext cx="2194560" cy="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4038600" y="438391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1" name="Picture 2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716" y="4673600"/>
              <a:ext cx="133768" cy="85748"/>
            </a:xfrm>
            <a:prstGeom prst="rect">
              <a:avLst/>
            </a:prstGeom>
          </p:spPr>
        </p:pic>
      </p:grpSp>
      <p:sp>
        <p:nvSpPr>
          <p:cNvPr id="245" name="Title 2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400" y="2119993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585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product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026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scale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585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derotate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26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samples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200400" y="2379946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5201596" y="253365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3200400" y="4000500"/>
            <a:ext cx="858196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5201596" y="400050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H="1">
            <a:off x="2057400" y="2533650"/>
            <a:ext cx="5188296" cy="1466850"/>
          </a:xfrm>
          <a:prstGeom prst="bentConnector5">
            <a:avLst>
              <a:gd name="adj1" fmla="val -4406"/>
              <a:gd name="adj2" fmla="val 50000"/>
              <a:gd name="adj3" fmla="val 104406"/>
            </a:avLst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" idx="1"/>
          </p:cNvCxnSpPr>
          <p:nvPr/>
        </p:nvCxnSpPr>
        <p:spPr>
          <a:xfrm>
            <a:off x="1600200" y="2539093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</p:cNvCxnSpPr>
          <p:nvPr/>
        </p:nvCxnSpPr>
        <p:spPr>
          <a:xfrm>
            <a:off x="7245696" y="40005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2451215"/>
            <a:ext cx="210286" cy="185905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 flipV="1">
            <a:off x="3190402" y="2737757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1" y="3765783"/>
            <a:ext cx="246857" cy="216382"/>
          </a:xfrm>
          <a:prstGeom prst="rect">
            <a:avLst/>
          </a:prstGeom>
          <a:noFill/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42" y="3689782"/>
            <a:ext cx="246857" cy="256001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62" y="3767919"/>
            <a:ext cx="202667" cy="152381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7245696" y="37338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45696" y="42672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67" y="2271755"/>
            <a:ext cx="246857" cy="216382"/>
          </a:xfrm>
          <a:prstGeom prst="rect">
            <a:avLst/>
          </a:prstGeom>
          <a:noFill/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173997"/>
            <a:ext cx="298666" cy="185905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446403"/>
            <a:ext cx="304761" cy="271238"/>
          </a:xfrm>
          <a:prstGeom prst="rect">
            <a:avLst/>
          </a:prstGeom>
          <a:noFill/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2" y="3629252"/>
            <a:ext cx="685715" cy="214857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4156890"/>
            <a:ext cx="685715" cy="214857"/>
          </a:xfrm>
          <a:prstGeom prst="rect">
            <a:avLst/>
          </a:prstGeom>
          <a:noFill/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3893071"/>
            <a:ext cx="685715" cy="214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15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371600" y="2133600"/>
            <a:ext cx="6830967" cy="2305050"/>
            <a:chOff x="1371600" y="2133600"/>
            <a:chExt cx="6830967" cy="2305050"/>
          </a:xfrm>
        </p:grpSpPr>
        <p:grpSp>
          <p:nvGrpSpPr>
            <p:cNvPr id="141" name="Group 140"/>
            <p:cNvGrpSpPr/>
            <p:nvPr/>
          </p:nvGrpSpPr>
          <p:grpSpPr>
            <a:xfrm>
              <a:off x="1371600" y="2133600"/>
              <a:ext cx="6830967" cy="2305050"/>
              <a:chOff x="1371600" y="2133600"/>
              <a:chExt cx="6830967" cy="2305050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2078372" y="2139043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auto-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079568" y="213360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fill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4093534" y="360045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094730" y="360045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solver</a:t>
                </a:r>
              </a:p>
            </p:txBody>
          </p:sp>
          <p:cxnSp>
            <p:nvCxnSpPr>
              <p:cNvPr id="107" name="Straight Arrow Connector 106"/>
              <p:cNvCxnSpPr/>
              <p:nvPr/>
            </p:nvCxnSpPr>
            <p:spPr>
              <a:xfrm>
                <a:off x="5236534" y="4210050"/>
                <a:ext cx="858196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103" idx="3"/>
              </p:cNvCxnSpPr>
              <p:nvPr/>
            </p:nvCxnSpPr>
            <p:spPr>
              <a:xfrm>
                <a:off x="7237730" y="4019550"/>
                <a:ext cx="9011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>
                <a:off x="1621172" y="2406033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00" y="2286000"/>
                <a:ext cx="146286" cy="242286"/>
              </a:xfrm>
              <a:prstGeom prst="rect">
                <a:avLst/>
              </a:prstGeom>
              <a:noFill/>
            </p:spPr>
          </p:pic>
          <p:cxnSp>
            <p:nvCxnSpPr>
              <p:cNvPr id="147" name="Straight Arrow Connector 146"/>
              <p:cNvCxnSpPr/>
              <p:nvPr/>
            </p:nvCxnSpPr>
            <p:spPr>
              <a:xfrm flipV="1">
                <a:off x="3221371" y="2552700"/>
                <a:ext cx="858196" cy="5443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0" name="Picture 13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7" y="3829050"/>
                <a:ext cx="723810" cy="155429"/>
              </a:xfrm>
              <a:prstGeom prst="rect">
                <a:avLst/>
              </a:prstGeom>
              <a:noFill/>
            </p:spPr>
          </p:pic>
          <p:pic>
            <p:nvPicPr>
              <p:cNvPr id="134" name="Picture 13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598" y="2333992"/>
                <a:ext cx="732949" cy="178286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3282" y="2596776"/>
                <a:ext cx="318476" cy="213333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9977" y="4019280"/>
                <a:ext cx="352000" cy="307810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00" y="2269407"/>
                <a:ext cx="830477" cy="239238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3546" y="3898458"/>
                <a:ext cx="352000" cy="307810"/>
              </a:xfrm>
              <a:prstGeom prst="rect">
                <a:avLst/>
              </a:prstGeom>
            </p:spPr>
          </p:pic>
          <p:cxnSp>
            <p:nvCxnSpPr>
              <p:cNvPr id="26" name="Elbow Connector 25"/>
              <p:cNvCxnSpPr/>
              <p:nvPr/>
            </p:nvCxnSpPr>
            <p:spPr>
              <a:xfrm>
                <a:off x="5222565" y="2543349"/>
                <a:ext cx="872165" cy="1285701"/>
              </a:xfrm>
              <a:prstGeom prst="bentConnector3">
                <a:avLst>
                  <a:gd name="adj1" fmla="val 50000"/>
                </a:avLst>
              </a:prstGeom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>
                <a:off x="3636334" y="401928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Picture 113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6762" y="3899247"/>
                <a:ext cx="146286" cy="242286"/>
              </a:xfrm>
              <a:prstGeom prst="rect">
                <a:avLst/>
              </a:prstGeom>
              <a:noFill/>
            </p:spPr>
          </p:pic>
        </p:grpSp>
        <p:grpSp>
          <p:nvGrpSpPr>
            <p:cNvPr id="132" name="Group 131"/>
            <p:cNvGrpSpPr/>
            <p:nvPr/>
          </p:nvGrpSpPr>
          <p:grpSpPr>
            <a:xfrm>
              <a:off x="1371600" y="2621314"/>
              <a:ext cx="706772" cy="274286"/>
              <a:chOff x="1371600" y="2500914"/>
              <a:chExt cx="706772" cy="274286"/>
            </a:xfrm>
          </p:grpSpPr>
          <p:cxnSp>
            <p:nvCxnSpPr>
              <p:cNvPr id="130" name="Straight Arrow Connector 129"/>
              <p:cNvCxnSpPr/>
              <p:nvPr/>
            </p:nvCxnSpPr>
            <p:spPr>
              <a:xfrm>
                <a:off x="1621172" y="2620947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Picture 128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00" y="2500914"/>
                <a:ext cx="274286" cy="274286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05627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1371600" y="2133600"/>
            <a:ext cx="6767230" cy="2305050"/>
            <a:chOff x="1386170" y="2114550"/>
            <a:chExt cx="6767230" cy="2305050"/>
          </a:xfrm>
        </p:grpSpPr>
        <p:sp>
          <p:nvSpPr>
            <p:cNvPr id="99" name="Rectangle 98"/>
            <p:cNvSpPr/>
            <p:nvPr/>
          </p:nvSpPr>
          <p:spPr>
            <a:xfrm>
              <a:off x="2092942" y="211999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auto-</a:t>
              </a:r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094138" y="21145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108104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09300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solver</a:t>
              </a: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5251104" y="4191000"/>
              <a:ext cx="858196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3"/>
            </p:cNvCxnSpPr>
            <p:nvPr/>
          </p:nvCxnSpPr>
          <p:spPr>
            <a:xfrm>
              <a:off x="7252300" y="4000500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99" idx="1"/>
            </p:cNvCxnSpPr>
            <p:nvPr/>
          </p:nvCxnSpPr>
          <p:spPr>
            <a:xfrm>
              <a:off x="1635742" y="25390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0" y="2419060"/>
              <a:ext cx="146286" cy="242286"/>
            </a:xfrm>
            <a:prstGeom prst="rect">
              <a:avLst/>
            </a:prstGeom>
            <a:noFill/>
          </p:spPr>
        </p:pic>
        <p:cxnSp>
          <p:nvCxnSpPr>
            <p:cNvPr id="147" name="Straight Arrow Connector 146"/>
            <p:cNvCxnSpPr/>
            <p:nvPr/>
          </p:nvCxnSpPr>
          <p:spPr>
            <a:xfrm flipV="1">
              <a:off x="3235941" y="2533650"/>
              <a:ext cx="858196" cy="5443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327" y="3810000"/>
              <a:ext cx="364191" cy="152381"/>
            </a:xfrm>
            <a:prstGeom prst="rect">
              <a:avLst/>
            </a:prstGeom>
            <a:noFill/>
          </p:spPr>
        </p:pic>
        <p:pic>
          <p:nvPicPr>
            <p:cNvPr id="123" name="Picture 12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659" y="2314942"/>
              <a:ext cx="432760" cy="17676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852" y="2577726"/>
              <a:ext cx="318476" cy="21333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547" y="4000230"/>
              <a:ext cx="352000" cy="307810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524" y="2253990"/>
              <a:ext cx="530286" cy="237714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16" y="3879408"/>
              <a:ext cx="352000" cy="307810"/>
            </a:xfrm>
            <a:prstGeom prst="rect">
              <a:avLst/>
            </a:prstGeom>
          </p:spPr>
        </p:pic>
        <p:cxnSp>
          <p:nvCxnSpPr>
            <p:cNvPr id="26" name="Elbow Connector 25"/>
            <p:cNvCxnSpPr/>
            <p:nvPr/>
          </p:nvCxnSpPr>
          <p:spPr>
            <a:xfrm>
              <a:off x="5237135" y="2524299"/>
              <a:ext cx="872165" cy="1285701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650904" y="400023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332" y="3880197"/>
              <a:ext cx="146286" cy="24228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619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1906311" y="1758950"/>
            <a:ext cx="5492876" cy="2329328"/>
            <a:chOff x="1906311" y="1758950"/>
            <a:chExt cx="5492876" cy="2329328"/>
          </a:xfrm>
        </p:grpSpPr>
        <p:sp>
          <p:nvSpPr>
            <p:cNvPr id="4" name="Rectangle 3"/>
            <p:cNvSpPr/>
            <p:nvPr/>
          </p:nvSpPr>
          <p:spPr>
            <a:xfrm>
              <a:off x="2953696" y="17589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multiply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997796" y="17589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 and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square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53696" y="32258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 and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scale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97796" y="32258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opy samples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/>
            <p:cNvCxnSpPr>
              <a:stCxn id="8" idx="3"/>
              <a:endCxn id="9" idx="1"/>
            </p:cNvCxnSpPr>
            <p:nvPr/>
          </p:nvCxnSpPr>
          <p:spPr>
            <a:xfrm>
              <a:off x="4096696" y="3644900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6" idx="3"/>
              <a:endCxn id="8" idx="1"/>
            </p:cNvCxnSpPr>
            <p:nvPr/>
          </p:nvCxnSpPr>
          <p:spPr>
            <a:xfrm flipH="1">
              <a:off x="2953696" y="2178050"/>
              <a:ext cx="3187100" cy="1466850"/>
            </a:xfrm>
            <a:prstGeom prst="bentConnector5">
              <a:avLst>
                <a:gd name="adj1" fmla="val -7173"/>
                <a:gd name="adj2" fmla="val 50000"/>
                <a:gd name="adj3" fmla="val 107173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3"/>
            </p:cNvCxnSpPr>
            <p:nvPr/>
          </p:nvCxnSpPr>
          <p:spPr>
            <a:xfrm>
              <a:off x="6140796" y="36449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140796" y="33782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140796" y="39116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281" y="3201522"/>
              <a:ext cx="761906" cy="274286"/>
            </a:xfrm>
            <a:prstGeom prst="rect">
              <a:avLst/>
            </a:prstGeom>
            <a:noFill/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281" y="3813992"/>
              <a:ext cx="761906" cy="274286"/>
            </a:xfrm>
            <a:prstGeom prst="rect">
              <a:avLst/>
            </a:prstGeom>
            <a:noFill/>
          </p:spPr>
        </p:pic>
        <p:pic>
          <p:nvPicPr>
            <p:cNvPr id="72" name="Picture 7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281" y="3507757"/>
              <a:ext cx="761906" cy="274286"/>
            </a:xfrm>
            <a:prstGeom prst="rect">
              <a:avLst/>
            </a:prstGeom>
            <a:noFill/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2092291" y="2012010"/>
              <a:ext cx="858196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2575067"/>
              <a:ext cx="204190" cy="173714"/>
            </a:xfrm>
            <a:prstGeom prst="rect">
              <a:avLst/>
            </a:prstGeom>
          </p:spPr>
        </p:pic>
        <p:cxnSp>
          <p:nvCxnSpPr>
            <p:cNvPr id="35" name="Elbow Connector 34"/>
            <p:cNvCxnSpPr/>
            <p:nvPr/>
          </p:nvCxnSpPr>
          <p:spPr>
            <a:xfrm flipV="1">
              <a:off x="2521388" y="2346145"/>
              <a:ext cx="423717" cy="32443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096696" y="2009622"/>
              <a:ext cx="901100" cy="2389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/>
            <p:nvPr/>
          </p:nvCxnSpPr>
          <p:spPr>
            <a:xfrm flipV="1">
              <a:off x="4575371" y="2345971"/>
              <a:ext cx="423717" cy="32443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311" y="1888479"/>
              <a:ext cx="146285" cy="242285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2585733"/>
              <a:ext cx="294094" cy="15238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532" y="1827988"/>
              <a:ext cx="283427" cy="15238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104" y="3351366"/>
              <a:ext cx="274284" cy="274285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442" y="1924847"/>
              <a:ext cx="195047" cy="211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04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66800" y="1676400"/>
            <a:ext cx="6715630" cy="1165475"/>
            <a:chOff x="1066800" y="1676400"/>
            <a:chExt cx="6715630" cy="1165475"/>
          </a:xfrm>
        </p:grpSpPr>
        <p:sp>
          <p:nvSpPr>
            <p:cNvPr id="21" name="Rectangle 20"/>
            <p:cNvSpPr/>
            <p:nvPr/>
          </p:nvSpPr>
          <p:spPr>
            <a:xfrm>
              <a:off x="1467858" y="1676402"/>
              <a:ext cx="1447800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Document 10 2"/>
            <p:cNvSpPr/>
            <p:nvPr/>
          </p:nvSpPr>
          <p:spPr>
            <a:xfrm rot="16200000">
              <a:off x="3275568" y="1316492"/>
              <a:ext cx="727983" cy="1447801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       packet </a:t>
              </a:r>
            </a:p>
          </p:txBody>
        </p:sp>
        <p:sp>
          <p:nvSpPr>
            <p:cNvPr id="23" name="Document 6 2"/>
            <p:cNvSpPr/>
            <p:nvPr/>
          </p:nvSpPr>
          <p:spPr>
            <a:xfrm rot="5400000">
              <a:off x="5246738" y="1316492"/>
              <a:ext cx="727983" cy="1447800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r>
                <a:rPr lang="en-US" sz="12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o</a:t>
              </a:r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34630" y="1676402"/>
              <a:ext cx="1447800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55867" y="190189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 New Roman"/>
                  <a:cs typeface="Times New Roman"/>
                </a:rPr>
                <a:t>…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1497686" y="241109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945486" y="241109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185843" y="241109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2694388"/>
              <a:ext cx="861773" cy="14748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2694388"/>
              <a:ext cx="1075287" cy="147487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 flipV="1">
              <a:off x="6362180" y="241109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537" y="2694388"/>
              <a:ext cx="1075287" cy="14748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94388"/>
              <a:ext cx="861773" cy="147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7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-838200" y="152400"/>
            <a:ext cx="8957897" cy="8152838"/>
            <a:chOff x="-838200" y="152400"/>
            <a:chExt cx="8957897" cy="8152838"/>
          </a:xfrm>
        </p:grpSpPr>
        <p:grpSp>
          <p:nvGrpSpPr>
            <p:cNvPr id="46" name="Group 45"/>
            <p:cNvGrpSpPr/>
            <p:nvPr/>
          </p:nvGrpSpPr>
          <p:grpSpPr>
            <a:xfrm>
              <a:off x="2709496" y="152400"/>
              <a:ext cx="5410201" cy="7772400"/>
              <a:chOff x="2709496" y="152400"/>
              <a:chExt cx="5410201" cy="7772400"/>
            </a:xfrm>
          </p:grpSpPr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4407" y="228618"/>
                <a:ext cx="3640378" cy="304764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2709496" y="609600"/>
                <a:ext cx="54102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709496" y="10668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09496" y="15240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709496" y="19812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709496" y="24384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709496" y="28956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709496" y="33528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709496" y="1524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709496" y="38100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25778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30350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34922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455" y="685818"/>
                <a:ext cx="5074282" cy="30476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9455" y="1143018"/>
                <a:ext cx="4530282" cy="30476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5646" y="1599456"/>
                <a:ext cx="4697901" cy="30628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5646" y="2057418"/>
                <a:ext cx="4697901" cy="304764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931" y="3886218"/>
                <a:ext cx="3893330" cy="304764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2709496" y="4267200"/>
                <a:ext cx="54102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709496" y="47244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709496" y="51816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709496" y="56388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09496" y="60960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709496" y="65532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709496" y="70104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709496" y="38100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709496" y="74676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62354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66926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71498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0979" y="4343418"/>
                <a:ext cx="5327234" cy="304764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2979" y="4800618"/>
                <a:ext cx="4783235" cy="304764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170" y="5257055"/>
                <a:ext cx="4950853" cy="306288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170" y="5715017"/>
                <a:ext cx="4950853" cy="304764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1455" y="7543818"/>
                <a:ext cx="4146283" cy="304764"/>
              </a:xfrm>
              <a:prstGeom prst="rect">
                <a:avLst/>
              </a:prstGeom>
            </p:spPr>
          </p:pic>
        </p:grpSp>
        <p:pic>
          <p:nvPicPr>
            <p:cNvPr id="91" name="Picture 9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8200" y="3912886"/>
              <a:ext cx="1328762" cy="25142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489" y="4008886"/>
              <a:ext cx="169143" cy="59429"/>
            </a:xfrm>
            <a:prstGeom prst="rect">
              <a:avLst/>
            </a:prstGeom>
          </p:spPr>
        </p:pic>
        <p:grpSp>
          <p:nvGrpSpPr>
            <p:cNvPr id="88" name="Group 87"/>
            <p:cNvGrpSpPr/>
            <p:nvPr/>
          </p:nvGrpSpPr>
          <p:grpSpPr>
            <a:xfrm>
              <a:off x="1021425" y="152400"/>
              <a:ext cx="457201" cy="7772400"/>
              <a:chOff x="8771610" y="-76200"/>
              <a:chExt cx="457201" cy="777240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8771611" y="38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8771610" y="83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8771610" y="129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8771610" y="175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8771610" y="220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8771610" y="2667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771610" y="3124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771610" y="-76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8771610" y="3581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771611" y="4038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8771610" y="4495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771610" y="4953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8771610" y="5410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771610" y="5867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8771610" y="6324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771610" y="6781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771610" y="3581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771610" y="7239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3" name="Picture 9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882" y="8075143"/>
              <a:ext cx="27429" cy="230095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11" y="8075143"/>
              <a:ext cx="27429" cy="230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2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33400" y="1447800"/>
            <a:ext cx="7924800" cy="685800"/>
            <a:chOff x="533400" y="1447800"/>
            <a:chExt cx="7924800" cy="685800"/>
          </a:xfrm>
        </p:grpSpPr>
        <p:sp>
          <p:nvSpPr>
            <p:cNvPr id="2" name="Rectangle 1"/>
            <p:cNvSpPr/>
            <p:nvPr/>
          </p:nvSpPr>
          <p:spPr>
            <a:xfrm>
              <a:off x="533400" y="1447800"/>
              <a:ext cx="2971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6144 bits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124200" y="1676400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3505200" y="1447800"/>
              <a:ext cx="13716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128 bits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76800" y="1447800"/>
              <a:ext cx="685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64 bits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62600" y="1447800"/>
              <a:ext cx="28956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6144 bits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429000" y="2743200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0600" y="2743200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" name="Document 10 1"/>
          <p:cNvSpPr/>
          <p:nvPr/>
        </p:nvSpPr>
        <p:spPr>
          <a:xfrm rot="16200000">
            <a:off x="8478981" y="5064575"/>
            <a:ext cx="685800" cy="1295400"/>
          </a:xfrm>
          <a:prstGeom prst="flowChartDocumen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12288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69581" y="552177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7" name="Document 6 1"/>
          <p:cNvSpPr/>
          <p:nvPr/>
        </p:nvSpPr>
        <p:spPr>
          <a:xfrm rot="5400000">
            <a:off x="1125681" y="5064575"/>
            <a:ext cx="685800" cy="1295400"/>
          </a:xfrm>
          <a:prstGeom prst="flowChartDocumen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12288 samples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327" y="552177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16781" y="5369375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256 samples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88381" y="5369375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128 samples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73681" y="5369375"/>
            <a:ext cx="19431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12288 samples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735781" y="5712275"/>
            <a:ext cx="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116281" y="5369375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256 samples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87881" y="5369375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samples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144981" y="4565193"/>
            <a:ext cx="4000500" cy="685800"/>
            <a:chOff x="4439370" y="3650712"/>
            <a:chExt cx="4000500" cy="685800"/>
          </a:xfrm>
        </p:grpSpPr>
        <p:sp>
          <p:nvSpPr>
            <p:cNvPr id="58" name="Rectangle 57"/>
            <p:cNvSpPr/>
            <p:nvPr/>
          </p:nvSpPr>
          <p:spPr>
            <a:xfrm>
              <a:off x="6496770" y="3650712"/>
              <a:ext cx="19431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12288 samples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439370" y="3650712"/>
              <a:ext cx="13716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256 samples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810970" y="3650712"/>
              <a:ext cx="685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128 samples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62" name="Straight Connector 61"/>
          <p:cNvCxnSpPr/>
          <p:nvPr/>
        </p:nvCxnSpPr>
        <p:spPr>
          <a:xfrm flipH="1">
            <a:off x="3144981" y="4446812"/>
            <a:ext cx="4000500" cy="0"/>
          </a:xfrm>
          <a:prstGeom prst="line">
            <a:avLst/>
          </a:prstGeom>
          <a:ln w="12700" cmpd="sng">
            <a:solidFill>
              <a:schemeClr val="tx1"/>
            </a:solidFill>
            <a:headEnd type="stealth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401277" y="4169813"/>
            <a:ext cx="1487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12672 sample packet</a:t>
            </a:r>
            <a:endParaRPr lang="en-US" sz="1200" dirty="0">
              <a:latin typeface="Times New Roman"/>
              <a:cs typeface="Times New Roman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52401" y="-40623"/>
            <a:ext cx="8031087" cy="1184342"/>
            <a:chOff x="-152401" y="-40623"/>
            <a:chExt cx="8031087" cy="1184342"/>
          </a:xfrm>
        </p:grpSpPr>
        <p:sp>
          <p:nvSpPr>
            <p:cNvPr id="31" name="Rectangle 30"/>
            <p:cNvSpPr/>
            <p:nvPr/>
          </p:nvSpPr>
          <p:spPr>
            <a:xfrm>
              <a:off x="705857" y="-40621"/>
              <a:ext cx="1447800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2" name="Document 10 2"/>
            <p:cNvSpPr/>
            <p:nvPr/>
          </p:nvSpPr>
          <p:spPr>
            <a:xfrm rot="16200000">
              <a:off x="2513567" y="-400531"/>
              <a:ext cx="727983" cy="1447801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       packet </a:t>
              </a:r>
            </a:p>
          </p:txBody>
        </p:sp>
        <p:sp>
          <p:nvSpPr>
            <p:cNvPr id="36" name="Document 6 2"/>
            <p:cNvSpPr/>
            <p:nvPr/>
          </p:nvSpPr>
          <p:spPr>
            <a:xfrm rot="5400000">
              <a:off x="4484737" y="-400531"/>
              <a:ext cx="727983" cy="1447800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r>
                <a:rPr lang="en-US" sz="12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o</a:t>
              </a:r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72629" y="-40621"/>
              <a:ext cx="1447800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93866" y="18486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 New Roman"/>
                  <a:cs typeface="Times New Roman"/>
                </a:rPr>
                <a:t>…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791582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210807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439657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639807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84" y="977367"/>
              <a:ext cx="274395" cy="16635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762" y="977367"/>
              <a:ext cx="274395" cy="166352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-152401" y="-40621"/>
              <a:ext cx="858257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partial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20429" y="-40623"/>
              <a:ext cx="858257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partial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282" y="977367"/>
              <a:ext cx="444176" cy="16635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719" y="977367"/>
              <a:ext cx="444176" cy="166352"/>
            </a:xfrm>
            <a:prstGeom prst="rect">
              <a:avLst/>
            </a:prstGeom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7064475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387" y="977367"/>
              <a:ext cx="444176" cy="166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9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916414" y="2545064"/>
            <a:ext cx="7123153" cy="1341136"/>
            <a:chOff x="916414" y="2514600"/>
            <a:chExt cx="7123153" cy="1341136"/>
          </a:xfrm>
        </p:grpSpPr>
        <p:grpSp>
          <p:nvGrpSpPr>
            <p:cNvPr id="53" name="Group 52"/>
            <p:cNvGrpSpPr/>
            <p:nvPr/>
          </p:nvGrpSpPr>
          <p:grpSpPr>
            <a:xfrm>
              <a:off x="990600" y="2514600"/>
              <a:ext cx="7048967" cy="838200"/>
              <a:chOff x="1104433" y="5105400"/>
              <a:chExt cx="7048967" cy="83820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104433" y="5105400"/>
                <a:ext cx="1610192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719075" y="5105400"/>
                <a:ext cx="1610192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543208" y="5105400"/>
                <a:ext cx="1610192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928566" y="5105400"/>
                <a:ext cx="1610192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411310" y="5253040"/>
                <a:ext cx="457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/>
                    <a:cs typeface="Times New Roman"/>
                  </a:rPr>
                  <a:t>…</a:t>
                </a:r>
                <a:endParaRPr lang="en-US" i="1" dirty="0" smtClean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 flipV="1">
              <a:off x="1084575" y="340945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684775" y="340945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865885" y="340945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461914" y="340945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14" y="3679007"/>
              <a:ext cx="336321" cy="17672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14" y="3679007"/>
              <a:ext cx="336321" cy="176729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156" y="3679007"/>
              <a:ext cx="353458" cy="17672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214" y="3679007"/>
              <a:ext cx="533400" cy="176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3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24138" y="889792"/>
            <a:ext cx="1143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5334" y="884349"/>
            <a:ext cx="1143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67138" y="1303448"/>
            <a:ext cx="858196" cy="5443"/>
          </a:xfrm>
          <a:prstGeom prst="straightConnector1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6938" y="1306170"/>
            <a:ext cx="457200" cy="0"/>
          </a:xfrm>
          <a:prstGeom prst="straightConnector1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88" y="1101543"/>
            <a:ext cx="294095" cy="15238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2" name="Straight Arrow Connector 31"/>
          <p:cNvCxnSpPr/>
          <p:nvPr/>
        </p:nvCxnSpPr>
        <p:spPr>
          <a:xfrm>
            <a:off x="5887617" y="1306170"/>
            <a:ext cx="457200" cy="0"/>
          </a:xfrm>
          <a:prstGeom prst="straightConnector1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08" y="1148782"/>
            <a:ext cx="234666" cy="2803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04" y="1227257"/>
            <a:ext cx="202667" cy="1523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3" name="Rectangle 72"/>
          <p:cNvSpPr/>
          <p:nvPr/>
        </p:nvSpPr>
        <p:spPr>
          <a:xfrm>
            <a:off x="1668571" y="1941414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669767" y="1941414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13867" y="1941414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samples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811571" y="2240706"/>
            <a:ext cx="858196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4" idx="3"/>
            <a:endCxn id="75" idx="1"/>
          </p:cNvCxnSpPr>
          <p:nvPr/>
        </p:nvCxnSpPr>
        <p:spPr>
          <a:xfrm>
            <a:off x="4812767" y="2360514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5" idx="3"/>
          </p:cNvCxnSpPr>
          <p:nvPr/>
        </p:nvCxnSpPr>
        <p:spPr>
          <a:xfrm>
            <a:off x="6856867" y="2360514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856867" y="2093814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856867" y="2627214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16" y="1936611"/>
            <a:ext cx="614096" cy="248381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16" y="2203310"/>
            <a:ext cx="614096" cy="248381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16" y="2471533"/>
            <a:ext cx="614096" cy="248381"/>
          </a:xfrm>
          <a:prstGeom prst="rect">
            <a:avLst/>
          </a:prstGeom>
          <a:noFill/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21" y="2008124"/>
            <a:ext cx="294095" cy="1523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74" y="2038027"/>
            <a:ext cx="146285" cy="24228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9" name="Straight Arrow Connector 88"/>
          <p:cNvCxnSpPr/>
          <p:nvPr/>
        </p:nvCxnSpPr>
        <p:spPr>
          <a:xfrm>
            <a:off x="1211371" y="2360514"/>
            <a:ext cx="457200" cy="0"/>
          </a:xfrm>
          <a:prstGeom prst="straightConnector1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1" y="2288648"/>
            <a:ext cx="202667" cy="1523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35" y="2788901"/>
            <a:ext cx="377905" cy="246857"/>
          </a:xfrm>
          <a:prstGeom prst="rect">
            <a:avLst/>
          </a:prstGeom>
        </p:spPr>
      </p:pic>
      <p:cxnSp>
        <p:nvCxnSpPr>
          <p:cNvPr id="91" name="Elbow Connector 90"/>
          <p:cNvCxnSpPr>
            <a:stCxn id="31" idx="3"/>
          </p:cNvCxnSpPr>
          <p:nvPr/>
        </p:nvCxnSpPr>
        <p:spPr>
          <a:xfrm flipV="1">
            <a:off x="3297740" y="2574839"/>
            <a:ext cx="366645" cy="337491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/>
          <p:cNvGrpSpPr/>
          <p:nvPr/>
        </p:nvGrpSpPr>
        <p:grpSpPr>
          <a:xfrm>
            <a:off x="777653" y="3663298"/>
            <a:ext cx="7037163" cy="1094082"/>
            <a:chOff x="1318685" y="5462837"/>
            <a:chExt cx="7037163" cy="1094082"/>
          </a:xfrm>
        </p:grpSpPr>
        <p:sp>
          <p:nvSpPr>
            <p:cNvPr id="111" name="Rectangle 110"/>
            <p:cNvSpPr/>
            <p:nvPr/>
          </p:nvSpPr>
          <p:spPr>
            <a:xfrm>
              <a:off x="2037404" y="546283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 strip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38600" y="546283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multiply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082700" y="546283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opy samples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3180404" y="5701393"/>
              <a:ext cx="858196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12" idx="3"/>
              <a:endCxn id="113" idx="1"/>
            </p:cNvCxnSpPr>
            <p:nvPr/>
          </p:nvCxnSpPr>
          <p:spPr>
            <a:xfrm>
              <a:off x="5181600" y="5881937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3" idx="3"/>
            </p:cNvCxnSpPr>
            <p:nvPr/>
          </p:nvCxnSpPr>
          <p:spPr>
            <a:xfrm>
              <a:off x="7225700" y="5881937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773" y="5486400"/>
              <a:ext cx="294095" cy="152381"/>
            </a:xfrm>
            <a:prstGeom prst="rect">
              <a:avLst/>
            </a:prstGeom>
            <a:noFill/>
          </p:spPr>
        </p:pic>
        <p:pic>
          <p:nvPicPr>
            <p:cNvPr id="134" name="Picture 13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007" y="5572057"/>
              <a:ext cx="146286" cy="242286"/>
            </a:xfrm>
            <a:prstGeom prst="rect">
              <a:avLst/>
            </a:prstGeom>
            <a:noFill/>
          </p:spPr>
        </p:pic>
        <p:cxnSp>
          <p:nvCxnSpPr>
            <p:cNvPr id="126" name="Straight Arrow Connector 125"/>
            <p:cNvCxnSpPr/>
            <p:nvPr/>
          </p:nvCxnSpPr>
          <p:spPr>
            <a:xfrm>
              <a:off x="7225700" y="5615237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7225700" y="6148637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Picture 13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752" y="5487431"/>
              <a:ext cx="614096" cy="248381"/>
            </a:xfrm>
            <a:prstGeom prst="rect">
              <a:avLst/>
            </a:prstGeom>
            <a:noFill/>
          </p:spPr>
        </p:pic>
        <p:pic>
          <p:nvPicPr>
            <p:cNvPr id="139" name="Picture 13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752" y="6024446"/>
              <a:ext cx="614096" cy="248381"/>
            </a:xfrm>
            <a:prstGeom prst="rect">
              <a:avLst/>
            </a:prstGeom>
            <a:noFill/>
          </p:spPr>
        </p:pic>
        <p:pic>
          <p:nvPicPr>
            <p:cNvPr id="138" name="Picture 13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752" y="5755938"/>
              <a:ext cx="614096" cy="248381"/>
            </a:xfrm>
            <a:prstGeom prst="rect">
              <a:avLst/>
            </a:prstGeom>
            <a:noFill/>
          </p:spPr>
        </p:pic>
        <p:pic>
          <p:nvPicPr>
            <p:cNvPr id="141" name="Picture 14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288" y="6310062"/>
              <a:ext cx="377905" cy="246857"/>
            </a:xfrm>
            <a:prstGeom prst="rect">
              <a:avLst/>
            </a:prstGeom>
          </p:spPr>
        </p:pic>
        <p:cxnSp>
          <p:nvCxnSpPr>
            <p:cNvPr id="142" name="Elbow Connector 141"/>
            <p:cNvCxnSpPr>
              <a:stCxn id="141" idx="3"/>
            </p:cNvCxnSpPr>
            <p:nvPr/>
          </p:nvCxnSpPr>
          <p:spPr>
            <a:xfrm flipV="1">
              <a:off x="3661193" y="6096000"/>
              <a:ext cx="366645" cy="337491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1580204" y="5881937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14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685" y="5803937"/>
              <a:ext cx="202667" cy="15238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94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2057400" y="2119993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0585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product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1026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scale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057400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0585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derotate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1026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samples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3200400" y="2379946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00" idx="3"/>
            <a:endCxn id="101" idx="1"/>
          </p:cNvCxnSpPr>
          <p:nvPr/>
        </p:nvCxnSpPr>
        <p:spPr>
          <a:xfrm>
            <a:off x="5201596" y="253365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2" idx="3"/>
            <a:endCxn id="103" idx="1"/>
          </p:cNvCxnSpPr>
          <p:nvPr/>
        </p:nvCxnSpPr>
        <p:spPr>
          <a:xfrm>
            <a:off x="3200400" y="4000500"/>
            <a:ext cx="858196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3" idx="3"/>
            <a:endCxn id="104" idx="1"/>
          </p:cNvCxnSpPr>
          <p:nvPr/>
        </p:nvCxnSpPr>
        <p:spPr>
          <a:xfrm>
            <a:off x="5201596" y="400050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101" idx="3"/>
            <a:endCxn id="102" idx="1"/>
          </p:cNvCxnSpPr>
          <p:nvPr/>
        </p:nvCxnSpPr>
        <p:spPr>
          <a:xfrm flipH="1">
            <a:off x="2057400" y="2533650"/>
            <a:ext cx="5188296" cy="1466850"/>
          </a:xfrm>
          <a:prstGeom prst="bentConnector5">
            <a:avLst>
              <a:gd name="adj1" fmla="val -4406"/>
              <a:gd name="adj2" fmla="val 50000"/>
              <a:gd name="adj3" fmla="val 104406"/>
            </a:avLst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99" idx="1"/>
          </p:cNvCxnSpPr>
          <p:nvPr/>
        </p:nvCxnSpPr>
        <p:spPr>
          <a:xfrm>
            <a:off x="1600200" y="2539093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4" idx="3"/>
          </p:cNvCxnSpPr>
          <p:nvPr/>
        </p:nvCxnSpPr>
        <p:spPr>
          <a:xfrm>
            <a:off x="7245696" y="40005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2451215"/>
            <a:ext cx="210286" cy="185905"/>
          </a:xfrm>
          <a:prstGeom prst="rect">
            <a:avLst/>
          </a:prstGeom>
          <a:noFill/>
        </p:spPr>
      </p:pic>
      <p:cxnSp>
        <p:nvCxnSpPr>
          <p:cNvPr id="147" name="Straight Arrow Connector 146"/>
          <p:cNvCxnSpPr/>
          <p:nvPr/>
        </p:nvCxnSpPr>
        <p:spPr>
          <a:xfrm flipV="1">
            <a:off x="3190402" y="2737757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1" y="3765783"/>
            <a:ext cx="246857" cy="21638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42" y="3689782"/>
            <a:ext cx="246857" cy="256001"/>
          </a:xfrm>
          <a:prstGeom prst="rect">
            <a:avLst/>
          </a:prstGeom>
          <a:noFill/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62" y="3767919"/>
            <a:ext cx="202667" cy="152381"/>
          </a:xfrm>
          <a:prstGeom prst="rect">
            <a:avLst/>
          </a:prstGeom>
          <a:noFill/>
        </p:spPr>
      </p:pic>
      <p:cxnSp>
        <p:nvCxnSpPr>
          <p:cNvPr id="155" name="Straight Arrow Connector 154"/>
          <p:cNvCxnSpPr/>
          <p:nvPr/>
        </p:nvCxnSpPr>
        <p:spPr>
          <a:xfrm>
            <a:off x="7245696" y="37338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7245696" y="42672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67" y="2271755"/>
            <a:ext cx="246857" cy="216382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173997"/>
            <a:ext cx="298666" cy="185905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446403"/>
            <a:ext cx="304761" cy="27123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2" y="3629252"/>
            <a:ext cx="685715" cy="214857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4156890"/>
            <a:ext cx="685715" cy="214857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3893071"/>
            <a:ext cx="685715" cy="214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974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295400" y="1581150"/>
            <a:ext cx="7418788" cy="2305050"/>
            <a:chOff x="1295400" y="1581150"/>
            <a:chExt cx="7418788" cy="2305050"/>
          </a:xfrm>
        </p:grpSpPr>
        <p:sp>
          <p:nvSpPr>
            <p:cNvPr id="7" name="Rectangle 6"/>
            <p:cNvSpPr/>
            <p:nvPr/>
          </p:nvSpPr>
          <p:spPr>
            <a:xfrm>
              <a:off x="2227681" y="158659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385168" y="15811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513652" y="15811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max search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27681" y="30480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earch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ll max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85168" y="30480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longest chain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earch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13652" y="30480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acketize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amples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Straight Arrow Connector 2"/>
            <p:cNvCxnSpPr>
              <a:stCxn id="7" idx="3"/>
              <a:endCxn id="8" idx="1"/>
            </p:cNvCxnSpPr>
            <p:nvPr/>
          </p:nvCxnSpPr>
          <p:spPr>
            <a:xfrm flipV="1">
              <a:off x="3370681" y="2000250"/>
              <a:ext cx="1014487" cy="5443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  <a:endCxn id="9" idx="1"/>
            </p:cNvCxnSpPr>
            <p:nvPr/>
          </p:nvCxnSpPr>
          <p:spPr>
            <a:xfrm>
              <a:off x="5528168" y="2000250"/>
              <a:ext cx="985484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3"/>
              <a:endCxn id="11" idx="1"/>
            </p:cNvCxnSpPr>
            <p:nvPr/>
          </p:nvCxnSpPr>
          <p:spPr>
            <a:xfrm>
              <a:off x="3370681" y="3467100"/>
              <a:ext cx="1014487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3"/>
              <a:endCxn id="12" idx="1"/>
            </p:cNvCxnSpPr>
            <p:nvPr/>
          </p:nvCxnSpPr>
          <p:spPr>
            <a:xfrm>
              <a:off x="5528168" y="3467100"/>
              <a:ext cx="985484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9" idx="3"/>
              <a:endCxn id="10" idx="1"/>
            </p:cNvCxnSpPr>
            <p:nvPr/>
          </p:nvCxnSpPr>
          <p:spPr>
            <a:xfrm flipH="1">
              <a:off x="2227681" y="2000250"/>
              <a:ext cx="5428971" cy="1466850"/>
            </a:xfrm>
            <a:prstGeom prst="bentConnector5">
              <a:avLst>
                <a:gd name="adj1" fmla="val -4211"/>
                <a:gd name="adj2" fmla="val 50000"/>
                <a:gd name="adj3" fmla="val 104211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7" idx="1"/>
            </p:cNvCxnSpPr>
            <p:nvPr/>
          </p:nvCxnSpPr>
          <p:spPr>
            <a:xfrm>
              <a:off x="1770481" y="20056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2" idx="3"/>
            </p:cNvCxnSpPr>
            <p:nvPr/>
          </p:nvCxnSpPr>
          <p:spPr>
            <a:xfrm>
              <a:off x="7656652" y="34671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1874535"/>
              <a:ext cx="440381" cy="251429"/>
            </a:xfrm>
            <a:prstGeom prst="rect">
              <a:avLst/>
            </a:prstGeom>
            <a:noFill/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093" y="3341385"/>
              <a:ext cx="550095" cy="262096"/>
            </a:xfrm>
            <a:prstGeom prst="rect">
              <a:avLst/>
            </a:prstGeom>
            <a:noFill/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291" y="1732005"/>
              <a:ext cx="487619" cy="251429"/>
            </a:xfrm>
            <a:prstGeom prst="rect">
              <a:avLst/>
            </a:prstGeom>
            <a:noFill/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157" y="1692331"/>
              <a:ext cx="172190" cy="274287"/>
            </a:xfrm>
            <a:prstGeom prst="rect">
              <a:avLst/>
            </a:prstGeom>
            <a:noFill/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166" y="1752600"/>
              <a:ext cx="353524" cy="227048"/>
            </a:xfrm>
            <a:prstGeom prst="rect">
              <a:avLst/>
            </a:prstGeom>
            <a:noFill/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573" y="1752600"/>
              <a:ext cx="140190" cy="173714"/>
            </a:xfrm>
            <a:prstGeom prst="rect">
              <a:avLst/>
            </a:prstGeom>
            <a:noFill/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728" y="1715189"/>
              <a:ext cx="699429" cy="251429"/>
            </a:xfrm>
            <a:prstGeom prst="rect">
              <a:avLst/>
            </a:prstGeom>
            <a:noFill/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20" y="2027100"/>
              <a:ext cx="763429" cy="251429"/>
            </a:xfrm>
            <a:prstGeom prst="rect">
              <a:avLst/>
            </a:prstGeom>
            <a:noFill/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41" y="3176330"/>
              <a:ext cx="68571" cy="242287"/>
            </a:xfrm>
            <a:prstGeom prst="rect">
              <a:avLst/>
            </a:prstGeom>
            <a:noFill/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368" y="3243378"/>
              <a:ext cx="62476" cy="175239"/>
            </a:xfrm>
            <a:prstGeom prst="rect">
              <a:avLst/>
            </a:prstGeom>
            <a:noFill/>
          </p:spPr>
        </p:pic>
      </p:grpSp>
      <p:grpSp>
        <p:nvGrpSpPr>
          <p:cNvPr id="63" name="Group 62"/>
          <p:cNvGrpSpPr/>
          <p:nvPr/>
        </p:nvGrpSpPr>
        <p:grpSpPr>
          <a:xfrm>
            <a:off x="914400" y="3948632"/>
            <a:ext cx="7418788" cy="2913024"/>
            <a:chOff x="914400" y="3948632"/>
            <a:chExt cx="7418788" cy="2913024"/>
          </a:xfrm>
        </p:grpSpPr>
        <p:sp>
          <p:nvSpPr>
            <p:cNvPr id="34" name="Rectangle 33"/>
            <p:cNvSpPr/>
            <p:nvPr/>
          </p:nvSpPr>
          <p:spPr>
            <a:xfrm>
              <a:off x="1846681" y="4562049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04168" y="455660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32652" y="455660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max search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846681" y="602345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earch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ll max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004168" y="602345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longest chain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earch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132652" y="602345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acketize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amples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/>
            <p:cNvCxnSpPr>
              <a:stCxn id="34" idx="3"/>
              <a:endCxn id="35" idx="1"/>
            </p:cNvCxnSpPr>
            <p:nvPr/>
          </p:nvCxnSpPr>
          <p:spPr>
            <a:xfrm flipV="1">
              <a:off x="2989681" y="4975706"/>
              <a:ext cx="1014487" cy="5443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5" idx="3"/>
              <a:endCxn id="37" idx="1"/>
            </p:cNvCxnSpPr>
            <p:nvPr/>
          </p:nvCxnSpPr>
          <p:spPr>
            <a:xfrm>
              <a:off x="5147168" y="4975706"/>
              <a:ext cx="985484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3"/>
              <a:endCxn id="39" idx="1"/>
            </p:cNvCxnSpPr>
            <p:nvPr/>
          </p:nvCxnSpPr>
          <p:spPr>
            <a:xfrm>
              <a:off x="2989681" y="6442556"/>
              <a:ext cx="1014487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9" idx="3"/>
              <a:endCxn id="40" idx="1"/>
            </p:cNvCxnSpPr>
            <p:nvPr/>
          </p:nvCxnSpPr>
          <p:spPr>
            <a:xfrm>
              <a:off x="5147168" y="6442556"/>
              <a:ext cx="985484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37" idx="3"/>
              <a:endCxn id="38" idx="1"/>
            </p:cNvCxnSpPr>
            <p:nvPr/>
          </p:nvCxnSpPr>
          <p:spPr>
            <a:xfrm flipH="1">
              <a:off x="1846681" y="4975706"/>
              <a:ext cx="5428971" cy="1466850"/>
            </a:xfrm>
            <a:prstGeom prst="bentConnector5">
              <a:avLst>
                <a:gd name="adj1" fmla="val -4211"/>
                <a:gd name="adj2" fmla="val 50000"/>
                <a:gd name="adj3" fmla="val 104211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34" idx="1"/>
            </p:cNvCxnSpPr>
            <p:nvPr/>
          </p:nvCxnSpPr>
          <p:spPr>
            <a:xfrm>
              <a:off x="1389481" y="4981149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0" idx="3"/>
            </p:cNvCxnSpPr>
            <p:nvPr/>
          </p:nvCxnSpPr>
          <p:spPr>
            <a:xfrm>
              <a:off x="7275652" y="6442556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849991"/>
              <a:ext cx="440381" cy="251429"/>
            </a:xfrm>
            <a:prstGeom prst="rect">
              <a:avLst/>
            </a:prstGeom>
            <a:noFill/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093" y="6316841"/>
              <a:ext cx="550095" cy="262096"/>
            </a:xfrm>
            <a:prstGeom prst="rect">
              <a:avLst/>
            </a:prstGeom>
            <a:noFill/>
          </p:spPr>
        </p:pic>
        <p:pic>
          <p:nvPicPr>
            <p:cNvPr id="57" name="Picture 5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291" y="4707461"/>
              <a:ext cx="487619" cy="251429"/>
            </a:xfrm>
            <a:prstGeom prst="rect">
              <a:avLst/>
            </a:prstGeom>
            <a:noFill/>
          </p:spPr>
        </p:pic>
        <p:pic>
          <p:nvPicPr>
            <p:cNvPr id="51" name="Picture 5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157" y="4667787"/>
              <a:ext cx="172190" cy="274287"/>
            </a:xfrm>
            <a:prstGeom prst="rect">
              <a:avLst/>
            </a:prstGeom>
            <a:noFill/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166" y="4728056"/>
              <a:ext cx="353524" cy="227048"/>
            </a:xfrm>
            <a:prstGeom prst="rect">
              <a:avLst/>
            </a:prstGeom>
            <a:noFill/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573" y="4728056"/>
              <a:ext cx="140190" cy="173714"/>
            </a:xfrm>
            <a:prstGeom prst="rect">
              <a:avLst/>
            </a:prstGeom>
            <a:noFill/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728" y="4690645"/>
              <a:ext cx="699429" cy="251429"/>
            </a:xfrm>
            <a:prstGeom prst="rect">
              <a:avLst/>
            </a:prstGeom>
            <a:noFill/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020" y="5002556"/>
              <a:ext cx="763429" cy="251429"/>
            </a:xfrm>
            <a:prstGeom prst="rect">
              <a:avLst/>
            </a:prstGeom>
            <a:noFill/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441" y="6151786"/>
              <a:ext cx="68571" cy="242287"/>
            </a:xfrm>
            <a:prstGeom prst="rect">
              <a:avLst/>
            </a:prstGeom>
            <a:noFill/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005" y="6151786"/>
              <a:ext cx="339809" cy="291049"/>
            </a:xfrm>
            <a:prstGeom prst="rect">
              <a:avLst/>
            </a:prstGeom>
            <a:noFill/>
          </p:spPr>
        </p:pic>
        <p:sp>
          <p:nvSpPr>
            <p:cNvPr id="58" name="Rectangle 57"/>
            <p:cNvSpPr/>
            <p:nvPr/>
          </p:nvSpPr>
          <p:spPr>
            <a:xfrm>
              <a:off x="1676400" y="4359248"/>
              <a:ext cx="3657600" cy="120700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82512" y="3948632"/>
              <a:ext cx="18453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 detector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948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93"/>
          <p:cNvGrpSpPr/>
          <p:nvPr/>
        </p:nvGrpSpPr>
        <p:grpSpPr>
          <a:xfrm>
            <a:off x="457200" y="228600"/>
            <a:ext cx="8385998" cy="914400"/>
            <a:chOff x="457200" y="2286000"/>
            <a:chExt cx="8385998" cy="914400"/>
          </a:xfrm>
          <a:solidFill>
            <a:schemeClr val="bg1"/>
          </a:solidFill>
        </p:grpSpPr>
        <p:sp>
          <p:nvSpPr>
            <p:cNvPr id="273" name="Rectangle 272"/>
            <p:cNvSpPr/>
            <p:nvPr/>
          </p:nvSpPr>
          <p:spPr>
            <a:xfrm>
              <a:off x="12192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detector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25908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estimate &amp; compensate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frequency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offset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39624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estimate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channel &amp;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noise var.</a:t>
              </a: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53340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compute &amp; apply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equalizers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67056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SxS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Demod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91" name="Picture 29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667000"/>
              <a:ext cx="266931" cy="152400"/>
            </a:xfrm>
            <a:prstGeom prst="rect">
              <a:avLst/>
            </a:prstGeom>
            <a:grpFill/>
          </p:spPr>
        </p:pic>
        <p:cxnSp>
          <p:nvCxnSpPr>
            <p:cNvPr id="283" name="Straight Connector 282"/>
            <p:cNvCxnSpPr>
              <a:stCxn id="273" idx="3"/>
              <a:endCxn id="274" idx="1"/>
            </p:cNvCxnSpPr>
            <p:nvPr/>
          </p:nvCxnSpPr>
          <p:spPr>
            <a:xfrm>
              <a:off x="21336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35052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8768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62484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7620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76200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/>
            <p:cNvSpPr txBox="1"/>
            <p:nvPr/>
          </p:nvSpPr>
          <p:spPr>
            <a:xfrm>
              <a:off x="8001000" y="2514600"/>
              <a:ext cx="842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bits</a:t>
              </a:r>
            </a:p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(to BERT)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15324" y="2114550"/>
            <a:ext cx="7307399" cy="2305050"/>
            <a:chOff x="1415324" y="2114550"/>
            <a:chExt cx="7307399" cy="2305050"/>
          </a:xfrm>
        </p:grpSpPr>
        <p:sp>
          <p:nvSpPr>
            <p:cNvPr id="46" name="Rectangle 45"/>
            <p:cNvSpPr/>
            <p:nvPr/>
          </p:nvSpPr>
          <p:spPr>
            <a:xfrm>
              <a:off x="2057400" y="211999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frame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sync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058596" y="21145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frequency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offset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102696" y="21145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estimate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channel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057400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estimate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noise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058596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compute &amp; apply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equalizers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02696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SxS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d</a:t>
              </a:r>
              <a:r>
                <a:rPr lang="en-US" dirty="0" err="1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emod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2" name="Straight Arrow Connector 51"/>
            <p:cNvCxnSpPr>
              <a:stCxn id="46" idx="3"/>
              <a:endCxn id="47" idx="1"/>
            </p:cNvCxnSpPr>
            <p:nvPr/>
          </p:nvCxnSpPr>
          <p:spPr>
            <a:xfrm flipV="1">
              <a:off x="3200400" y="2533650"/>
              <a:ext cx="858196" cy="5443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3"/>
              <a:endCxn id="48" idx="1"/>
            </p:cNvCxnSpPr>
            <p:nvPr/>
          </p:nvCxnSpPr>
          <p:spPr>
            <a:xfrm>
              <a:off x="5201596" y="2533650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9" idx="3"/>
              <a:endCxn id="50" idx="1"/>
            </p:cNvCxnSpPr>
            <p:nvPr/>
          </p:nvCxnSpPr>
          <p:spPr>
            <a:xfrm>
              <a:off x="3200400" y="4000500"/>
              <a:ext cx="858196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3"/>
              <a:endCxn id="51" idx="1"/>
            </p:cNvCxnSpPr>
            <p:nvPr/>
          </p:nvCxnSpPr>
          <p:spPr>
            <a:xfrm>
              <a:off x="5201596" y="4000500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48" idx="3"/>
              <a:endCxn id="49" idx="1"/>
            </p:cNvCxnSpPr>
            <p:nvPr/>
          </p:nvCxnSpPr>
          <p:spPr>
            <a:xfrm flipH="1">
              <a:off x="2057400" y="2533650"/>
              <a:ext cx="5188296" cy="1466850"/>
            </a:xfrm>
            <a:prstGeom prst="bentConnector5">
              <a:avLst>
                <a:gd name="adj1" fmla="val -4406"/>
                <a:gd name="adj2" fmla="val 50000"/>
                <a:gd name="adj3" fmla="val 104406"/>
              </a:avLst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46" idx="1"/>
            </p:cNvCxnSpPr>
            <p:nvPr/>
          </p:nvCxnSpPr>
          <p:spPr>
            <a:xfrm>
              <a:off x="1600200" y="25390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1" idx="3"/>
            </p:cNvCxnSpPr>
            <p:nvPr/>
          </p:nvCxnSpPr>
          <p:spPr>
            <a:xfrm>
              <a:off x="7245696" y="40005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324" y="2476507"/>
              <a:ext cx="103619" cy="114286"/>
            </a:xfrm>
            <a:prstGeom prst="rect">
              <a:avLst/>
            </a:prstGeom>
            <a:noFill/>
          </p:spPr>
        </p:pic>
        <p:sp>
          <p:nvSpPr>
            <p:cNvPr id="74" name="TextBox 73"/>
            <p:cNvSpPr txBox="1"/>
            <p:nvPr/>
          </p:nvSpPr>
          <p:spPr>
            <a:xfrm>
              <a:off x="7570869" y="3677334"/>
              <a:ext cx="1151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bits</a:t>
              </a:r>
            </a:p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(to BERT)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1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869367" y="1941510"/>
            <a:ext cx="5903033" cy="3959644"/>
            <a:chOff x="1869367" y="1941510"/>
            <a:chExt cx="5903033" cy="3959644"/>
          </a:xfrm>
        </p:grpSpPr>
        <p:sp>
          <p:nvSpPr>
            <p:cNvPr id="2" name="Rectangle 1"/>
            <p:cNvSpPr/>
            <p:nvPr/>
          </p:nvSpPr>
          <p:spPr>
            <a:xfrm>
              <a:off x="2895600" y="2514600"/>
              <a:ext cx="838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modified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telemetry receiver</a:t>
              </a: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3733800" y="2667000"/>
              <a:ext cx="533400" cy="457200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67200" y="2514600"/>
              <a:ext cx="762000" cy="76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FPGA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interface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circuit</a:t>
              </a:r>
              <a:endParaRPr lang="en-US" sz="10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5029200" y="2667000"/>
              <a:ext cx="533400" cy="457200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10400" y="3276600"/>
              <a:ext cx="762000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0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GPU</a:t>
              </a:r>
            </a:p>
            <a:p>
              <a:pPr lvl="0" algn="ctr"/>
              <a:r>
                <a:rPr lang="en-US" sz="800" dirty="0" err="1">
                  <a:solidFill>
                    <a:schemeClr val="bg1"/>
                  </a:solidFill>
                  <a:latin typeface="Times New Roman"/>
                  <a:cs typeface="Times New Roman"/>
                </a:rPr>
                <a:t>Nvidia</a:t>
              </a:r>
              <a:r>
                <a:rPr lang="en-US" sz="8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8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K20</a:t>
              </a:r>
              <a:endParaRPr lang="en-US" sz="8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62600" y="2514600"/>
              <a:ext cx="762000" cy="2133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host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computer</a:t>
              </a:r>
              <a:endParaRPr lang="en-US" sz="10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Left-Right Arrow 7"/>
            <p:cNvSpPr/>
            <p:nvPr/>
          </p:nvSpPr>
          <p:spPr>
            <a:xfrm>
              <a:off x="6324600" y="3352800"/>
              <a:ext cx="685800" cy="457200"/>
            </a:xfrm>
            <a:prstGeom prst="left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10400" y="2514600"/>
              <a:ext cx="762000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GPU</a:t>
              </a:r>
            </a:p>
            <a:p>
              <a:pPr algn="ctr"/>
              <a:r>
                <a:rPr lang="en-US" sz="800" dirty="0" err="1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Nvidia</a:t>
              </a:r>
              <a:r>
                <a:rPr lang="en-US" sz="8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 K40</a:t>
              </a:r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6324600" y="2590800"/>
              <a:ext cx="685800" cy="457200"/>
            </a:xfrm>
            <a:prstGeom prst="left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10400" y="4038600"/>
              <a:ext cx="762000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0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GPU</a:t>
              </a:r>
            </a:p>
            <a:p>
              <a:pPr lvl="0" algn="ctr"/>
              <a:r>
                <a:rPr lang="en-US" sz="800" dirty="0" err="1">
                  <a:solidFill>
                    <a:schemeClr val="bg1"/>
                  </a:solidFill>
                  <a:latin typeface="Times New Roman"/>
                  <a:cs typeface="Times New Roman"/>
                </a:rPr>
                <a:t>Nvidia</a:t>
              </a:r>
              <a:r>
                <a:rPr lang="en-US" sz="8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8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K20</a:t>
              </a:r>
              <a:endParaRPr lang="en-US" sz="8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Left-Right Arrow 11"/>
            <p:cNvSpPr/>
            <p:nvPr/>
          </p:nvSpPr>
          <p:spPr>
            <a:xfrm>
              <a:off x="6324600" y="4114800"/>
              <a:ext cx="685800" cy="457200"/>
            </a:xfrm>
            <a:prstGeom prst="left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67200" y="3657600"/>
              <a:ext cx="762000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FPGA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interface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circuit</a:t>
              </a:r>
              <a:endParaRPr lang="en-US" sz="10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3733800" y="38100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733800" y="37338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733800" y="40386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733800" y="39624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733800" y="42672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733800" y="41910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733800" y="44958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733800" y="44196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733800" y="47244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733800" y="46482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1"/>
            <a:stretch/>
          </p:blipFill>
          <p:spPr>
            <a:xfrm>
              <a:off x="2095499" y="1941510"/>
              <a:ext cx="754065" cy="1016004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362200" y="2895600"/>
              <a:ext cx="5334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31" idx="4"/>
            </p:cNvCxnSpPr>
            <p:nvPr/>
          </p:nvCxnSpPr>
          <p:spPr>
            <a:xfrm flipH="1" flipV="1">
              <a:off x="3990975" y="4762500"/>
              <a:ext cx="47625" cy="204629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590800" y="3276600"/>
              <a:ext cx="1447800" cy="21544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800">
                  <a:latin typeface="Times New Roman" charset="0"/>
                  <a:ea typeface="Times New Roman" charset="0"/>
                  <a:cs typeface="Times New Roman" charset="0"/>
                </a:rPr>
                <a:t>QSX-RDMS-RM2-Q-1100-X2 </a:t>
              </a:r>
              <a:endParaRPr lang="en-US" sz="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91000" y="2438400"/>
              <a:ext cx="914400" cy="24384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10000" y="4935379"/>
              <a:ext cx="7136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/>
                  <a:cs typeface="Times New Roman"/>
                </a:rPr>
                <a:t>clock/data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52875" y="4610100"/>
              <a:ext cx="76200" cy="1524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44889" y="1992471"/>
              <a:ext cx="2082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Times New Roman"/>
                  <a:cs typeface="Times New Roman"/>
                </a:rPr>
                <a:t>ribbon cable</a:t>
              </a:r>
            </a:p>
            <a:p>
              <a:r>
                <a:rPr lang="en-US" sz="800" dirty="0" smtClean="0">
                  <a:latin typeface="Times New Roman"/>
                  <a:cs typeface="Times New Roman"/>
                </a:rPr>
                <a:t>(I/Q samples @ 2 samples/bit, 12 bits/sample)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3886200" y="2286000"/>
              <a:ext cx="0" cy="5334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257800" y="2362200"/>
              <a:ext cx="0" cy="45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53000" y="2133600"/>
              <a:ext cx="6096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 smtClean="0">
                  <a:latin typeface="Times New Roman"/>
                  <a:cs typeface="Times New Roman"/>
                </a:rPr>
                <a:t>PCIe</a:t>
              </a:r>
              <a:r>
                <a:rPr lang="en-US" sz="800" dirty="0" smtClean="0">
                  <a:latin typeface="Times New Roman"/>
                  <a:cs typeface="Times New Roman"/>
                </a:rPr>
                <a:t> bus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6661150" y="2349044"/>
              <a:ext cx="0" cy="34970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00800" y="2133600"/>
              <a:ext cx="533400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 err="1" smtClean="0">
                  <a:latin typeface="Times New Roman"/>
                  <a:cs typeface="Times New Roman"/>
                </a:rPr>
                <a:t>PCIe</a:t>
              </a:r>
              <a:r>
                <a:rPr lang="en-US" sz="800" dirty="0" smtClean="0">
                  <a:latin typeface="Times New Roman"/>
                  <a:cs typeface="Times New Roman"/>
                </a:rPr>
                <a:t> bus</a:t>
              </a:r>
            </a:p>
          </p:txBody>
        </p:sp>
        <p:sp>
          <p:nvSpPr>
            <p:cNvPr id="38" name="Right Arrow 37"/>
            <p:cNvSpPr/>
            <p:nvPr/>
          </p:nvSpPr>
          <p:spPr>
            <a:xfrm flipH="1">
              <a:off x="5029200" y="4006850"/>
              <a:ext cx="533400" cy="457200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667000" y="3571200"/>
              <a:ext cx="1110796" cy="2329954"/>
              <a:chOff x="2673577" y="3571200"/>
              <a:chExt cx="1110796" cy="2329954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673577" y="3571200"/>
                <a:ext cx="1110796" cy="1981200"/>
                <a:chOff x="1682750" y="3630771"/>
                <a:chExt cx="1110796" cy="19812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1682750" y="3630771"/>
                  <a:ext cx="1066800" cy="19812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BERT </a:t>
                  </a:r>
                  <a:r>
                    <a:rPr lang="en-US" sz="1000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    </a:t>
                  </a: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2424338" y="3701335"/>
                  <a:ext cx="369208" cy="1840071"/>
                  <a:chOff x="1064513" y="3689350"/>
                  <a:chExt cx="369208" cy="1840071"/>
                </a:xfrm>
              </p:grpSpPr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070863" y="368935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1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064513" y="391795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2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070863" y="415290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3</a:t>
                    </a: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070863" y="437515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4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077213" y="461010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5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070863" y="483235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6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070863" y="506730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70863" y="528320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8</a:t>
                    </a:r>
                  </a:p>
                </p:txBody>
              </p:sp>
            </p:grpSp>
          </p:grpSp>
          <p:sp>
            <p:nvSpPr>
              <p:cNvPr id="52" name="TextBox 51"/>
              <p:cNvSpPr txBox="1"/>
              <p:nvPr/>
            </p:nvSpPr>
            <p:spPr>
              <a:xfrm>
                <a:off x="2695575" y="5562600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latin typeface="Times New Roman"/>
                    <a:cs typeface="Times New Roman"/>
                  </a:rPr>
                  <a:t>Reach Technologies </a:t>
                </a:r>
                <a:r>
                  <a:rPr lang="de-DE" sz="800" dirty="0">
                    <a:latin typeface="Times New Roman"/>
                    <a:cs typeface="Times New Roman"/>
                  </a:rPr>
                  <a:t>BERT-50S-8</a:t>
                </a:r>
                <a:endParaRPr lang="en-US" sz="800" dirty="0" smtClean="0">
                  <a:latin typeface="Times New Roman"/>
                  <a:cs typeface="Times New Roman"/>
                </a:endParaRP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25" b="51250"/>
            <a:stretch/>
          </p:blipFill>
          <p:spPr>
            <a:xfrm rot="10800000">
              <a:off x="1869367" y="1957955"/>
              <a:ext cx="273055" cy="495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9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990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(1800.5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81600" y="55626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8862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9906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816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2800" y="1752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0" y="9906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Left-Right Arrow 8"/>
          <p:cNvSpPr/>
          <p:nvPr/>
        </p:nvSpPr>
        <p:spPr>
          <a:xfrm>
            <a:off x="6477000" y="1828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62800" y="990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6477000" y="1066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2514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6477000" y="2590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0" y="19812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886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8620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886200" y="2362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8620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886200" y="2590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88620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886200" y="2819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88620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886200" y="3048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88620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858000" y="32766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324600" y="3505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32460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324600" y="3733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24600" y="3962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24600" y="4191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246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24600" y="4419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2460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67200" y="4876800"/>
            <a:ext cx="2590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43400" y="4800600"/>
            <a:ext cx="2514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00800" y="51054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24600" y="5029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58000" y="3346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1650" y="3575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3810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8000" y="4032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64350" y="4267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58000" y="4489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58000" y="47244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0" y="49403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48000" y="32004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(1771.5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048000" y="5181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(1800.5MHz)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0" name="Left Brace 49"/>
          <p:cNvSpPr/>
          <p:nvPr/>
        </p:nvSpPr>
        <p:spPr>
          <a:xfrm>
            <a:off x="3733800" y="20574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895600" y="23622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52" name="Left Brace 51"/>
          <p:cNvSpPr/>
          <p:nvPr/>
        </p:nvSpPr>
        <p:spPr>
          <a:xfrm>
            <a:off x="5791200" y="34290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800600" y="37338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400800" y="510540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81600" y="5486400"/>
            <a:ext cx="1143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324600" y="502920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858000" y="57150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010400" y="57912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7086600" y="59436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743200" y="1371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743200" y="3581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43200" y="5562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43200" y="61722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0" y="9906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71600" y="29718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828800" y="38100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828800" y="4419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371600" y="60960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69" name="Straight Connector 68"/>
          <p:cNvCxnSpPr>
            <a:endCxn id="83" idx="0"/>
          </p:cNvCxnSpPr>
          <p:nvPr/>
        </p:nvCxnSpPr>
        <p:spPr>
          <a:xfrm>
            <a:off x="3352800" y="2895600"/>
            <a:ext cx="790575" cy="381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981200" y="64008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828800" y="510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143000" y="44196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90600" y="5867400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Mu-Del 2MDP-22400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050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0430" y="243840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Bldg. </a:t>
            </a:r>
            <a:r>
              <a:rPr lang="en-US" sz="1000" dirty="0" smtClean="0">
                <a:latin typeface="Times New Roman"/>
                <a:cs typeface="Times New Roman"/>
              </a:rPr>
              <a:t>12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antenna 10, RHCP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10’ parabolic reflector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143000" y="2971800"/>
            <a:ext cx="0" cy="1447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818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58000" y="52578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43200" y="1752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114800" y="32004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343400" y="9144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30500" y="27559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105275" y="2933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562600" y="45275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5" name="Straight Connector 84"/>
          <p:cNvCxnSpPr>
            <a:endCxn id="84" idx="4"/>
          </p:cNvCxnSpPr>
          <p:nvPr/>
        </p:nvCxnSpPr>
        <p:spPr>
          <a:xfrm flipH="1" flipV="1">
            <a:off x="5600700" y="4679950"/>
            <a:ext cx="342900" cy="5778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133600" y="44196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057400" y="4572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4038600" y="7620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10200" y="8382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105400" y="6096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6813550" y="8250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553200" y="6096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93" name="Right Arrow 92"/>
          <p:cNvSpPr/>
          <p:nvPr/>
        </p:nvSpPr>
        <p:spPr>
          <a:xfrm flipH="1">
            <a:off x="5181600" y="23304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49894" y="33337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822268" y="35623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863946" y="37909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2800" y="40195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892800" y="42481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43200" y="39624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048000" y="41910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(1771.5MHz)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743200" y="49530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743200" y="5943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4724400" y="4648200"/>
            <a:ext cx="2133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800600" y="4572000"/>
            <a:ext cx="2057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724400" y="3657600"/>
            <a:ext cx="0" cy="990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800600" y="3581400"/>
            <a:ext cx="0" cy="990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3886200" y="3581400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3886200" y="3657600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4343400" y="457200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3886200" y="4572000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3886200" y="4648200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4267200" y="464820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4495800" y="52578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>
            <a:off x="3886200" y="55626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886200" y="54864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5562600" y="47561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5562600" y="54419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8" name="Straight Connector 157"/>
          <p:cNvCxnSpPr>
            <a:endCxn id="155" idx="4"/>
          </p:cNvCxnSpPr>
          <p:nvPr/>
        </p:nvCxnSpPr>
        <p:spPr>
          <a:xfrm flipH="1" flipV="1">
            <a:off x="5600700" y="4908550"/>
            <a:ext cx="342900" cy="3492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6" idx="0"/>
          </p:cNvCxnSpPr>
          <p:nvPr/>
        </p:nvCxnSpPr>
        <p:spPr>
          <a:xfrm flipH="1">
            <a:off x="5600700" y="5257800"/>
            <a:ext cx="342900" cy="1841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257800" y="51054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6" y="507996"/>
            <a:ext cx="1016004" cy="10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447800"/>
            <a:ext cx="2971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766 bits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 the pn9 sequence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124200" y="1676400"/>
            <a:ext cx="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05200" y="1447800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6800" y="1447800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1447800"/>
            <a:ext cx="2895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767 bits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 the pn9 sequence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752600" y="3810000"/>
            <a:ext cx="5181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33600" y="35814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667000" y="3429000"/>
            <a:ext cx="0" cy="381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667000"/>
            <a:ext cx="0" cy="1143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33800" y="2895600"/>
            <a:ext cx="0" cy="9144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267200" y="3200400"/>
            <a:ext cx="0" cy="609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800600" y="3352800"/>
            <a:ext cx="0" cy="4572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334000" y="3429000"/>
            <a:ext cx="0" cy="381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867400" y="3505200"/>
            <a:ext cx="0" cy="3048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400800" y="35814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86200"/>
            <a:ext cx="2921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886200"/>
            <a:ext cx="190500" cy="1397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060700" y="37846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86000" y="5562600"/>
            <a:ext cx="3124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590800" y="53340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895600" y="5181600"/>
            <a:ext cx="0" cy="381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200400" y="4419600"/>
            <a:ext cx="0" cy="1143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505200" y="4648200"/>
            <a:ext cx="0" cy="9144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10000" y="4953000"/>
            <a:ext cx="0" cy="609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114800" y="5105400"/>
            <a:ext cx="0" cy="4572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419600" y="5181600"/>
            <a:ext cx="0" cy="381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724400" y="5257800"/>
            <a:ext cx="0" cy="3048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53340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638800"/>
            <a:ext cx="292100" cy="139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5638800"/>
            <a:ext cx="190500" cy="1397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060700" y="5537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50" y="5524500"/>
            <a:ext cx="88900" cy="76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343400"/>
            <a:ext cx="279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447800"/>
            <a:ext cx="2971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6144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0" y="1676400"/>
            <a:ext cx="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505200" y="1447800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6800" y="1447800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2600" y="1447800"/>
            <a:ext cx="2895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6144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29000" y="2743200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0600" y="2743200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" name="Document 10"/>
          <p:cNvSpPr/>
          <p:nvPr/>
        </p:nvSpPr>
        <p:spPr>
          <a:xfrm rot="16200000">
            <a:off x="8916924" y="3241058"/>
            <a:ext cx="685800" cy="2365248"/>
          </a:xfrm>
          <a:prstGeom prst="flowChartDocumen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12288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81846" y="4233182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7" name="Document 6"/>
          <p:cNvSpPr/>
          <p:nvPr/>
        </p:nvSpPr>
        <p:spPr>
          <a:xfrm rot="5400000">
            <a:off x="-534924" y="3241058"/>
            <a:ext cx="685800" cy="2365248"/>
          </a:xfrm>
          <a:prstGeom prst="flowChartDocumen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12288 samples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679448" y="4309382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19800" y="4080782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256 samples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91400" y="4080782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128 samples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0" y="4080782"/>
            <a:ext cx="2971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12288 samples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638800" y="4423682"/>
            <a:ext cx="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90600" y="4080782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256 samples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62200" y="4080782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samples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514600" y="5363482"/>
            <a:ext cx="5029200" cy="1081181"/>
            <a:chOff x="990600" y="3685401"/>
            <a:chExt cx="5029200" cy="1081181"/>
          </a:xfrm>
        </p:grpSpPr>
        <p:sp>
          <p:nvSpPr>
            <p:cNvPr id="58" name="Rectangle 57"/>
            <p:cNvSpPr/>
            <p:nvPr/>
          </p:nvSpPr>
          <p:spPr>
            <a:xfrm>
              <a:off x="3048000" y="4080782"/>
              <a:ext cx="2971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12288 samples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638800" y="4423682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990600" y="4080782"/>
              <a:ext cx="13716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256 samples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362200" y="4080782"/>
              <a:ext cx="685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128 samples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H="1">
              <a:off x="990600" y="3962400"/>
              <a:ext cx="5029200" cy="0"/>
            </a:xfrm>
            <a:prstGeom prst="line">
              <a:avLst/>
            </a:prstGeom>
            <a:ln w="12700" cmpd="sng">
              <a:solidFill>
                <a:schemeClr val="tx1"/>
              </a:solidFill>
              <a:headEnd type="stealth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2761249" y="3685401"/>
              <a:ext cx="14879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12672 sample packet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685800" y="-499382"/>
            <a:ext cx="1447800" cy="72798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packet 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133600" y="-499382"/>
            <a:ext cx="1447800" cy="72798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</a:t>
            </a:r>
          </a:p>
        </p:txBody>
      </p:sp>
    </p:spTree>
    <p:extLst>
      <p:ext uri="{BB962C8B-B14F-4D97-AF65-F5344CB8AC3E}">
        <p14:creationId xmlns:p14="http://schemas.microsoft.com/office/powerpoint/2010/main" val="1788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2210" y="2190750"/>
            <a:ext cx="1828800" cy="4114800"/>
            <a:chOff x="6553200" y="1943100"/>
            <a:chExt cx="1828800" cy="4114800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1" y="2085605"/>
              <a:ext cx="295619" cy="172191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6553200" y="24003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553200" y="28575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553200" y="33147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553200" y="37719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553200" y="42291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553200" y="46863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553200" y="51435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53200" y="19431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553200" y="56007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410" y="2537471"/>
              <a:ext cx="760381" cy="1828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553" y="2993148"/>
              <a:ext cx="582095" cy="1859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362" y="3438157"/>
              <a:ext cx="606476" cy="21028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315" y="3895357"/>
              <a:ext cx="612571" cy="21028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410" y="4368557"/>
              <a:ext cx="600381" cy="1782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410" y="4825757"/>
              <a:ext cx="600381" cy="1782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410" y="5282957"/>
              <a:ext cx="600381" cy="178286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1" y="5743205"/>
              <a:ext cx="295619" cy="172191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90" y="405754"/>
            <a:ext cx="169143" cy="59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96" y="1867303"/>
            <a:ext cx="27429" cy="230095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96" y="6445005"/>
            <a:ext cx="27429" cy="230095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1895667" y="914400"/>
            <a:ext cx="6096001" cy="457200"/>
            <a:chOff x="4876800" y="3505200"/>
            <a:chExt cx="6096001" cy="457200"/>
          </a:xfrm>
        </p:grpSpPr>
        <p:grpSp>
          <p:nvGrpSpPr>
            <p:cNvPr id="35" name="Group 34"/>
            <p:cNvGrpSpPr/>
            <p:nvPr/>
          </p:nvGrpSpPr>
          <p:grpSpPr>
            <a:xfrm>
              <a:off x="4876800" y="3505200"/>
              <a:ext cx="762001" cy="457200"/>
              <a:chOff x="6172198" y="4876800"/>
              <a:chExt cx="762001" cy="457200"/>
            </a:xfrm>
          </p:grpSpPr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770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3" name="Rectangle 72"/>
              <p:cNvSpPr/>
              <p:nvPr/>
            </p:nvSpPr>
            <p:spPr>
              <a:xfrm flipH="1">
                <a:off x="6172198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638800" y="3505200"/>
              <a:ext cx="762001" cy="457200"/>
              <a:chOff x="6934199" y="4876800"/>
              <a:chExt cx="762001" cy="457200"/>
            </a:xfrm>
          </p:grpSpPr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3771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5" name="Rectangle 74"/>
              <p:cNvSpPr/>
              <p:nvPr/>
            </p:nvSpPr>
            <p:spPr>
              <a:xfrm flipH="1">
                <a:off x="6934199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400800" y="3505200"/>
              <a:ext cx="762001" cy="457200"/>
              <a:chOff x="7720985" y="4876800"/>
              <a:chExt cx="762001" cy="457200"/>
            </a:xfrm>
          </p:grpSpPr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557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6" name="Rectangle 75"/>
              <p:cNvSpPr/>
              <p:nvPr/>
            </p:nvSpPr>
            <p:spPr>
              <a:xfrm flipH="1">
                <a:off x="7720985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162800" y="3505200"/>
              <a:ext cx="762001" cy="457200"/>
              <a:chOff x="8482985" y="4876800"/>
              <a:chExt cx="762001" cy="457200"/>
            </a:xfrm>
          </p:grpSpPr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2557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7" name="Rectangle 76"/>
              <p:cNvSpPr/>
              <p:nvPr/>
            </p:nvSpPr>
            <p:spPr>
              <a:xfrm flipH="1">
                <a:off x="8482985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924800" y="3505200"/>
              <a:ext cx="762001" cy="457200"/>
              <a:chOff x="9220199" y="4876800"/>
              <a:chExt cx="762001" cy="457200"/>
            </a:xfrm>
          </p:grpSpPr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9771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8" name="Rectangle 77"/>
              <p:cNvSpPr/>
              <p:nvPr/>
            </p:nvSpPr>
            <p:spPr>
              <a:xfrm flipH="1">
                <a:off x="9220199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686800" y="3505200"/>
              <a:ext cx="762001" cy="457200"/>
              <a:chOff x="9982199" y="4876800"/>
              <a:chExt cx="762001" cy="457200"/>
            </a:xfrm>
          </p:grpSpPr>
          <p:pic>
            <p:nvPicPr>
              <p:cNvPr id="32" name="Picture 31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1771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 flipH="1">
                <a:off x="9982199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9448800" y="3505200"/>
              <a:ext cx="762001" cy="457200"/>
              <a:chOff x="10744199" y="4876800"/>
              <a:chExt cx="762001" cy="457200"/>
            </a:xfrm>
          </p:grpSpPr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3771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80" name="Rectangle 79"/>
              <p:cNvSpPr/>
              <p:nvPr/>
            </p:nvSpPr>
            <p:spPr>
              <a:xfrm flipH="1">
                <a:off x="10744199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0210800" y="3505200"/>
              <a:ext cx="762001" cy="457200"/>
              <a:chOff x="11570928" y="4876800"/>
              <a:chExt cx="762001" cy="457200"/>
            </a:xfrm>
          </p:grpSpPr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0500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81" name="Rectangle 80"/>
              <p:cNvSpPr/>
              <p:nvPr/>
            </p:nvSpPr>
            <p:spPr>
              <a:xfrm flipH="1">
                <a:off x="11570928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Rectangle 85"/>
          <p:cNvSpPr/>
          <p:nvPr/>
        </p:nvSpPr>
        <p:spPr>
          <a:xfrm>
            <a:off x="914400" y="206869"/>
            <a:ext cx="6096002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92" y="349374"/>
            <a:ext cx="295619" cy="172191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181666" y="2330205"/>
            <a:ext cx="5410201" cy="4114800"/>
            <a:chOff x="4181666" y="2330205"/>
            <a:chExt cx="5410201" cy="4114800"/>
          </a:xfrm>
        </p:grpSpPr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577" y="2406423"/>
              <a:ext cx="3640378" cy="304764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>
              <a:off x="4181666" y="2787405"/>
              <a:ext cx="5410201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181666" y="32446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181666" y="37018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81666" y="41590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181666" y="46162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181666" y="50734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181666" y="55306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181666" y="23302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181666" y="59878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6" name="Picture 11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76" y="4755662"/>
              <a:ext cx="600381" cy="178286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76" y="5212862"/>
              <a:ext cx="600381" cy="178286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76" y="5670062"/>
              <a:ext cx="600381" cy="17828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625" y="2863623"/>
              <a:ext cx="5074282" cy="30476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625" y="3320823"/>
              <a:ext cx="4530282" cy="304764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16" y="3777261"/>
              <a:ext cx="4697901" cy="306288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16" y="4235223"/>
              <a:ext cx="4697901" cy="30476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101" y="6064023"/>
              <a:ext cx="3893330" cy="304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108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304800" y="2057400"/>
            <a:ext cx="1066800" cy="457200"/>
            <a:chOff x="304800" y="2057400"/>
            <a:chExt cx="1066800" cy="457200"/>
          </a:xfrm>
        </p:grpSpPr>
        <p:sp>
          <p:nvSpPr>
            <p:cNvPr id="2" name="Rectangle 1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8839200" y="2057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839200" y="25146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915400" y="20574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ASM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samples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298908" y="20574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data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samples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-381000" y="2057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-381000" y="25146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371600" y="2057400"/>
            <a:ext cx="1066800" cy="457200"/>
            <a:chOff x="304800" y="2057400"/>
            <a:chExt cx="1066800" cy="457200"/>
          </a:xfrm>
        </p:grpSpPr>
        <p:sp>
          <p:nvSpPr>
            <p:cNvPr id="40" name="Rectangle 39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2438400" y="2057400"/>
            <a:ext cx="1066800" cy="457200"/>
            <a:chOff x="304800" y="2057400"/>
            <a:chExt cx="1066800" cy="457200"/>
          </a:xfrm>
        </p:grpSpPr>
        <p:sp>
          <p:nvSpPr>
            <p:cNvPr id="43" name="Rectangle 42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3505200" y="2057400"/>
            <a:ext cx="1066800" cy="457200"/>
            <a:chOff x="304800" y="2057400"/>
            <a:chExt cx="1066800" cy="457200"/>
          </a:xfrm>
        </p:grpSpPr>
        <p:sp>
          <p:nvSpPr>
            <p:cNvPr id="46" name="Rectangle 45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4572000" y="2057400"/>
            <a:ext cx="1066800" cy="457200"/>
            <a:chOff x="304800" y="2057400"/>
            <a:chExt cx="1066800" cy="457200"/>
          </a:xfrm>
        </p:grpSpPr>
        <p:sp>
          <p:nvSpPr>
            <p:cNvPr id="49" name="Rectangle 48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638800" y="2057400"/>
            <a:ext cx="1066800" cy="457200"/>
            <a:chOff x="304800" y="2057400"/>
            <a:chExt cx="1066800" cy="457200"/>
          </a:xfrm>
        </p:grpSpPr>
        <p:sp>
          <p:nvSpPr>
            <p:cNvPr id="52" name="Rectangle 51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6705600" y="2057400"/>
            <a:ext cx="1066800" cy="457200"/>
            <a:chOff x="304800" y="2057400"/>
            <a:chExt cx="1066800" cy="457200"/>
          </a:xfrm>
        </p:grpSpPr>
        <p:sp>
          <p:nvSpPr>
            <p:cNvPr id="55" name="Rectangle 54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6" name="Picture 5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72400" y="2057400"/>
            <a:ext cx="1066800" cy="457200"/>
            <a:chOff x="304800" y="2057400"/>
            <a:chExt cx="1066800" cy="457200"/>
          </a:xfrm>
        </p:grpSpPr>
        <p:sp>
          <p:nvSpPr>
            <p:cNvPr id="58" name="Rectangle 57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228600" cy="139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828800"/>
            <a:ext cx="533400" cy="1397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685800" y="1905000"/>
            <a:ext cx="746760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1905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524000"/>
            <a:ext cx="711200" cy="139700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685800" y="1600200"/>
            <a:ext cx="731520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810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4478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25146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46482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7150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7818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78486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2954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3622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4290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4958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5626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6294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76962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87630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190500" cy="139700"/>
          </a:xfrm>
          <a:prstGeom prst="rect">
            <a:avLst/>
          </a:prstGeom>
        </p:spPr>
      </p:pic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19400"/>
            <a:ext cx="495300" cy="139700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558800" cy="139700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819400"/>
            <a:ext cx="558800" cy="1397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558800" cy="139700"/>
          </a:xfrm>
          <a:prstGeom prst="rect">
            <a:avLst/>
          </a:prstGeom>
        </p:spPr>
      </p:pic>
      <p:pic>
        <p:nvPicPr>
          <p:cNvPr id="175" name="Picture 17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19400"/>
            <a:ext cx="558800" cy="139700"/>
          </a:xfrm>
          <a:prstGeom prst="rect">
            <a:avLst/>
          </a:prstGeom>
        </p:spPr>
      </p:pic>
      <p:pic>
        <p:nvPicPr>
          <p:cNvPr id="176" name="Picture 17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819400"/>
            <a:ext cx="558800" cy="139700"/>
          </a:xfrm>
          <a:prstGeom prst="rect">
            <a:avLst/>
          </a:prstGeom>
        </p:spPr>
      </p:pic>
      <p:pic>
        <p:nvPicPr>
          <p:cNvPr id="177" name="Picture 17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819400"/>
            <a:ext cx="558800" cy="139700"/>
          </a:xfrm>
          <a:prstGeom prst="rect">
            <a:avLst/>
          </a:prstGeom>
        </p:spPr>
      </p:pic>
      <p:pic>
        <p:nvPicPr>
          <p:cNvPr id="178" name="Picture 17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048000"/>
            <a:ext cx="774700" cy="139700"/>
          </a:xfrm>
          <a:prstGeom prst="rect">
            <a:avLst/>
          </a:prstGeom>
        </p:spPr>
      </p:pic>
      <p:pic>
        <p:nvPicPr>
          <p:cNvPr id="179" name="Picture 178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048000"/>
            <a:ext cx="774700" cy="139700"/>
          </a:xfrm>
          <a:prstGeom prst="rect">
            <a:avLst/>
          </a:prstGeom>
        </p:spPr>
      </p:pic>
      <p:pic>
        <p:nvPicPr>
          <p:cNvPr id="180" name="Picture 179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48000"/>
            <a:ext cx="774700" cy="139700"/>
          </a:xfrm>
          <a:prstGeom prst="rect">
            <a:avLst/>
          </a:prstGeom>
        </p:spPr>
      </p:pic>
      <p:pic>
        <p:nvPicPr>
          <p:cNvPr id="181" name="Picture 180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48000"/>
            <a:ext cx="774700" cy="139700"/>
          </a:xfrm>
          <a:prstGeom prst="rect">
            <a:avLst/>
          </a:prstGeom>
        </p:spPr>
      </p:pic>
      <p:pic>
        <p:nvPicPr>
          <p:cNvPr id="182" name="Picture 181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48000"/>
            <a:ext cx="774700" cy="139700"/>
          </a:xfrm>
          <a:prstGeom prst="rect">
            <a:avLst/>
          </a:prstGeom>
        </p:spPr>
      </p:pic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774700" cy="139700"/>
          </a:xfrm>
          <a:prstGeom prst="rect">
            <a:avLst/>
          </a:prstGeom>
        </p:spPr>
      </p:pic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3062817"/>
            <a:ext cx="711200" cy="1397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048000"/>
            <a:ext cx="774700" cy="139700"/>
          </a:xfrm>
          <a:prstGeom prst="rect">
            <a:avLst/>
          </a:prstGeom>
        </p:spPr>
      </p:pic>
      <p:pic>
        <p:nvPicPr>
          <p:cNvPr id="186" name="Picture 185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81400"/>
            <a:ext cx="774700" cy="1079500"/>
          </a:xfrm>
          <a:prstGeom prst="rect">
            <a:avLst/>
          </a:prstGeom>
        </p:spPr>
      </p:pic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81400"/>
            <a:ext cx="825500" cy="1079500"/>
          </a:xfrm>
          <a:prstGeom prst="rect">
            <a:avLst/>
          </a:prstGeom>
        </p:spPr>
      </p:pic>
      <p:pic>
        <p:nvPicPr>
          <p:cNvPr id="189" name="Picture 188" descr="latex-image-1.pdf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81400"/>
            <a:ext cx="825500" cy="1079500"/>
          </a:xfrm>
          <a:prstGeom prst="rect">
            <a:avLst/>
          </a:prstGeom>
        </p:spPr>
      </p:pic>
      <p:pic>
        <p:nvPicPr>
          <p:cNvPr id="190" name="Picture 189" descr="latex-image-1.pdf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581400"/>
            <a:ext cx="825500" cy="1079500"/>
          </a:xfrm>
          <a:prstGeom prst="rect">
            <a:avLst/>
          </a:prstGeom>
        </p:spPr>
      </p:pic>
      <p:pic>
        <p:nvPicPr>
          <p:cNvPr id="191" name="Picture 190" descr="latex-image-1.pdf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581400"/>
            <a:ext cx="825500" cy="1079500"/>
          </a:xfrm>
          <a:prstGeom prst="rect">
            <a:avLst/>
          </a:prstGeom>
        </p:spPr>
      </p:pic>
      <p:pic>
        <p:nvPicPr>
          <p:cNvPr id="192" name="Picture 191" descr="latex-image-1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581400"/>
            <a:ext cx="825500" cy="1079500"/>
          </a:xfrm>
          <a:prstGeom prst="rect">
            <a:avLst/>
          </a:prstGeom>
        </p:spPr>
      </p:pic>
      <p:pic>
        <p:nvPicPr>
          <p:cNvPr id="193" name="Picture 192" descr="latex-image-1.pdf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581400"/>
            <a:ext cx="825500" cy="1079500"/>
          </a:xfrm>
          <a:prstGeom prst="rect">
            <a:avLst/>
          </a:prstGeom>
        </p:spPr>
      </p:pic>
      <p:pic>
        <p:nvPicPr>
          <p:cNvPr id="194" name="Picture 193" descr="latex-image-1.pdf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711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1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2057400"/>
            <a:ext cx="1066800" cy="457200"/>
            <a:chOff x="304800" y="2057400"/>
            <a:chExt cx="1066800" cy="457200"/>
          </a:xfrm>
        </p:grpSpPr>
        <p:sp>
          <p:nvSpPr>
            <p:cNvPr id="3" name="Rectangle 2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cxnSp>
        <p:nvCxnSpPr>
          <p:cNvPr id="5" name="Straight Connector 4"/>
          <p:cNvCxnSpPr/>
          <p:nvPr/>
        </p:nvCxnSpPr>
        <p:spPr>
          <a:xfrm>
            <a:off x="8839200" y="2057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839200" y="25146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15400" y="20574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ASM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98908" y="20574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data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samples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-381000" y="2057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-381000" y="25146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371600" y="2057400"/>
            <a:ext cx="1066800" cy="457200"/>
            <a:chOff x="304800" y="2057400"/>
            <a:chExt cx="1066800" cy="457200"/>
          </a:xfrm>
        </p:grpSpPr>
        <p:sp>
          <p:nvSpPr>
            <p:cNvPr id="12" name="Rectangle 11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438400" y="2057400"/>
            <a:ext cx="1066800" cy="457200"/>
            <a:chOff x="304800" y="2057400"/>
            <a:chExt cx="1066800" cy="457200"/>
          </a:xfrm>
        </p:grpSpPr>
        <p:sp>
          <p:nvSpPr>
            <p:cNvPr id="15" name="Rectangle 14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3505200" y="2057400"/>
            <a:ext cx="1066800" cy="457200"/>
            <a:chOff x="304800" y="2057400"/>
            <a:chExt cx="1066800" cy="457200"/>
          </a:xfrm>
        </p:grpSpPr>
        <p:sp>
          <p:nvSpPr>
            <p:cNvPr id="18" name="Rectangle 17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572000" y="2057400"/>
            <a:ext cx="1066800" cy="457200"/>
            <a:chOff x="304800" y="2057400"/>
            <a:chExt cx="1066800" cy="457200"/>
          </a:xfrm>
        </p:grpSpPr>
        <p:sp>
          <p:nvSpPr>
            <p:cNvPr id="21" name="Rectangle 20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638800" y="2057400"/>
            <a:ext cx="1066800" cy="457200"/>
            <a:chOff x="304800" y="2057400"/>
            <a:chExt cx="1066800" cy="457200"/>
          </a:xfrm>
        </p:grpSpPr>
        <p:sp>
          <p:nvSpPr>
            <p:cNvPr id="24" name="Rectangle 23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705600" y="2057400"/>
            <a:ext cx="1066800" cy="457200"/>
            <a:chOff x="304800" y="2057400"/>
            <a:chExt cx="1066800" cy="457200"/>
          </a:xfrm>
        </p:grpSpPr>
        <p:sp>
          <p:nvSpPr>
            <p:cNvPr id="27" name="Rectangle 26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772400" y="2057400"/>
            <a:ext cx="1066800" cy="457200"/>
            <a:chOff x="304800" y="2057400"/>
            <a:chExt cx="1066800" cy="457200"/>
          </a:xfrm>
        </p:grpSpPr>
        <p:sp>
          <p:nvSpPr>
            <p:cNvPr id="30" name="Rectangle 29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228600" cy="1397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828800"/>
            <a:ext cx="533400" cy="1397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85800" y="1905000"/>
            <a:ext cx="746760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1905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524000"/>
            <a:ext cx="711200" cy="13970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685800" y="1600200"/>
            <a:ext cx="731520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810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4478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146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5814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6482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7150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7818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8486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2954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3622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4290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958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5626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6294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6962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87630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292100" cy="1397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43200"/>
            <a:ext cx="685800" cy="1397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43200"/>
            <a:ext cx="749300" cy="1397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743200"/>
            <a:ext cx="749300" cy="139700"/>
          </a:xfrm>
          <a:prstGeom prst="rect">
            <a:avLst/>
          </a:prstGeom>
        </p:spPr>
      </p:pic>
      <p:pic>
        <p:nvPicPr>
          <p:cNvPr id="82" name="Picture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3200"/>
            <a:ext cx="749300" cy="139700"/>
          </a:xfrm>
          <a:prstGeom prst="rect">
            <a:avLst/>
          </a:prstGeom>
        </p:spPr>
      </p:pic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743200"/>
            <a:ext cx="749300" cy="139700"/>
          </a:xfrm>
          <a:prstGeom prst="rect">
            <a:avLst/>
          </a:prstGeom>
        </p:spPr>
      </p:pic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743200"/>
            <a:ext cx="749300" cy="139700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743200"/>
            <a:ext cx="749300" cy="139700"/>
          </a:xfrm>
          <a:prstGeom prst="rect">
            <a:avLst/>
          </a:prstGeom>
        </p:spPr>
      </p:pic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048000"/>
            <a:ext cx="965200" cy="139700"/>
          </a:xfrm>
          <a:prstGeom prst="rect">
            <a:avLst/>
          </a:prstGeom>
        </p:spPr>
      </p:pic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48000"/>
            <a:ext cx="901700" cy="139700"/>
          </a:xfrm>
          <a:prstGeom prst="rect">
            <a:avLst/>
          </a:prstGeom>
        </p:spPr>
      </p:pic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48000"/>
            <a:ext cx="965200" cy="139700"/>
          </a:xfrm>
          <a:prstGeom prst="rect">
            <a:avLst/>
          </a:prstGeom>
        </p:spPr>
      </p:pic>
      <p:pic>
        <p:nvPicPr>
          <p:cNvPr id="90" name="Picture 89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0"/>
            <a:ext cx="965200" cy="139700"/>
          </a:xfrm>
          <a:prstGeom prst="rect">
            <a:avLst/>
          </a:prstGeom>
        </p:spPr>
      </p:pic>
      <p:pic>
        <p:nvPicPr>
          <p:cNvPr id="91" name="Picture 90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48000"/>
            <a:ext cx="965200" cy="139700"/>
          </a:xfrm>
          <a:prstGeom prst="rect">
            <a:avLst/>
          </a:prstGeom>
        </p:spPr>
      </p:pic>
      <p:pic>
        <p:nvPicPr>
          <p:cNvPr id="92" name="Picture 91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048000"/>
            <a:ext cx="965200" cy="139700"/>
          </a:xfrm>
          <a:prstGeom prst="rect">
            <a:avLst/>
          </a:prstGeom>
        </p:spPr>
      </p:pic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048000"/>
            <a:ext cx="965200" cy="139700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048000"/>
            <a:ext cx="9652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0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304801" y="30480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>
                <a:latin typeface="Times New Roman"/>
                <a:cs typeface="Times New Roman"/>
              </a:rPr>
              <a:t>i</a:t>
            </a:r>
            <a:r>
              <a:rPr lang="en-US" sz="1200" dirty="0" smtClean="0">
                <a:latin typeface="Times New Roman"/>
                <a:cs typeface="Times New Roman"/>
              </a:rPr>
              <a:t> samples corresponding to the data preceding the preamble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7600" y="2438400"/>
            <a:ext cx="1447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7400" y="2438400"/>
            <a:ext cx="16002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5400" y="2438400"/>
            <a:ext cx="21336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1600200" cy="16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0800"/>
            <a:ext cx="1130300" cy="16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590800"/>
            <a:ext cx="11303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2590800"/>
            <a:ext cx="482600" cy="1651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7239000" y="28956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9000" y="24384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04800" y="2438400"/>
            <a:ext cx="17526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676400"/>
            <a:ext cx="1587500" cy="165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981200"/>
            <a:ext cx="254000" cy="165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981200"/>
            <a:ext cx="495300" cy="165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1981200"/>
            <a:ext cx="228600" cy="165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1981200"/>
            <a:ext cx="863600" cy="165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800" y="1981200"/>
            <a:ext cx="584200" cy="165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6200" y="1676400"/>
            <a:ext cx="1219200" cy="1651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5029200" y="19050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1981200"/>
            <a:ext cx="952500" cy="1651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162800" y="19050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810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812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1336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5814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338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6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3152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1981200"/>
            <a:ext cx="952500" cy="1651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2590800"/>
            <a:ext cx="1257300" cy="165100"/>
          </a:xfrm>
          <a:prstGeom prst="rect">
            <a:avLst/>
          </a:prstGeom>
        </p:spPr>
      </p:pic>
      <p:sp>
        <p:nvSpPr>
          <p:cNvPr id="54" name="Left Brace 53"/>
          <p:cNvSpPr/>
          <p:nvPr/>
        </p:nvSpPr>
        <p:spPr>
          <a:xfrm rot="16200000">
            <a:off x="1143000" y="2209800"/>
            <a:ext cx="76200" cy="16002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057400" y="3048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p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correspond-</a:t>
            </a:r>
            <a:r>
              <a:rPr lang="en-US" sz="1200" dirty="0" err="1" smtClean="0">
                <a:latin typeface="Times New Roman"/>
                <a:cs typeface="Times New Roman"/>
              </a:rPr>
              <a:t>ing</a:t>
            </a:r>
            <a:r>
              <a:rPr lang="en-US" sz="1200" dirty="0" smtClean="0">
                <a:latin typeface="Times New Roman"/>
                <a:cs typeface="Times New Roman"/>
              </a:rPr>
              <a:t> to the preamble</a:t>
            </a:r>
          </a:p>
        </p:txBody>
      </p:sp>
      <p:sp>
        <p:nvSpPr>
          <p:cNvPr id="56" name="Left Brace 55"/>
          <p:cNvSpPr/>
          <p:nvPr/>
        </p:nvSpPr>
        <p:spPr>
          <a:xfrm rot="16200000">
            <a:off x="2819400" y="2286000"/>
            <a:ext cx="76200" cy="14478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/>
          <p:cNvSpPr/>
          <p:nvPr/>
        </p:nvSpPr>
        <p:spPr>
          <a:xfrm rot="16200000">
            <a:off x="4343400" y="2362200"/>
            <a:ext cx="76200" cy="12954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657600" y="30480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/>
                <a:cs typeface="Times New Roman"/>
              </a:rPr>
              <a:t>L</a:t>
            </a:r>
            <a:r>
              <a:rPr lang="en-US" sz="1200" i="1" baseline="-19000" dirty="0">
                <a:latin typeface="Times New Roman"/>
                <a:cs typeface="Times New Roman"/>
              </a:rPr>
              <a:t>a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</a:t>
            </a:r>
            <a:r>
              <a:rPr lang="en-US" sz="1200" dirty="0" err="1" smtClean="0">
                <a:latin typeface="Times New Roman"/>
                <a:cs typeface="Times New Roman"/>
              </a:rPr>
              <a:t>corres</a:t>
            </a:r>
            <a:r>
              <a:rPr lang="en-US" sz="1200" dirty="0" smtClean="0">
                <a:latin typeface="Times New Roman"/>
                <a:cs typeface="Times New Roman"/>
              </a:rPr>
              <a:t>-ponding to the ASM</a:t>
            </a:r>
          </a:p>
        </p:txBody>
      </p:sp>
      <p:sp>
        <p:nvSpPr>
          <p:cNvPr id="59" name="Left Brace 58"/>
          <p:cNvSpPr/>
          <p:nvPr/>
        </p:nvSpPr>
        <p:spPr>
          <a:xfrm rot="16200000">
            <a:off x="6134100" y="2019300"/>
            <a:ext cx="76200" cy="19812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105400" y="3048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d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corresponding to the 6144 data bits after the pre-amble and ASM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239000" y="30480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samples </a:t>
            </a:r>
            <a:r>
              <a:rPr lang="en-US" sz="1200" dirty="0" err="1" smtClean="0">
                <a:latin typeface="Times New Roman"/>
                <a:cs typeface="Times New Roman"/>
              </a:rPr>
              <a:t>corres</a:t>
            </a:r>
            <a:r>
              <a:rPr lang="en-US" sz="1200" dirty="0" smtClean="0">
                <a:latin typeface="Times New Roman"/>
                <a:cs typeface="Times New Roman"/>
              </a:rPr>
              <a:t>-ponding to the next preamble</a:t>
            </a:r>
          </a:p>
        </p:txBody>
      </p:sp>
      <p:sp>
        <p:nvSpPr>
          <p:cNvPr id="62" name="Left Brace 61"/>
          <p:cNvSpPr/>
          <p:nvPr/>
        </p:nvSpPr>
        <p:spPr>
          <a:xfrm rot="16200000">
            <a:off x="7772400" y="2514600"/>
            <a:ext cx="76200" cy="990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e 63"/>
          <p:cNvSpPr/>
          <p:nvPr/>
        </p:nvSpPr>
        <p:spPr>
          <a:xfrm rot="16200000">
            <a:off x="4610100" y="1333500"/>
            <a:ext cx="76200" cy="5181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2057400" y="3962400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 smtClean="0">
                <a:latin typeface="Times New Roman"/>
                <a:cs typeface="Times New Roman"/>
              </a:rPr>
              <a:t>p</a:t>
            </a:r>
            <a:r>
              <a:rPr lang="en-US" sz="1200" dirty="0" smtClean="0">
                <a:latin typeface="Times New Roman"/>
                <a:cs typeface="Times New Roman"/>
              </a:rPr>
              <a:t> + </a:t>
            </a:r>
            <a:r>
              <a:rPr lang="en-US" sz="1200" i="1" dirty="0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a</a:t>
            </a:r>
            <a:r>
              <a:rPr lang="en-US" sz="1200" dirty="0" smtClean="0">
                <a:latin typeface="Times New Roman"/>
                <a:cs typeface="Times New Roman"/>
              </a:rPr>
              <a:t> + </a:t>
            </a:r>
            <a:r>
              <a:rPr lang="en-US" sz="1200" i="1" dirty="0" err="1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 smtClean="0">
                <a:latin typeface="Times New Roman"/>
                <a:cs typeface="Times New Roman"/>
              </a:rPr>
              <a:t>d</a:t>
            </a:r>
            <a:r>
              <a:rPr lang="en-US" sz="1200" dirty="0" smtClean="0">
                <a:latin typeface="Times New Roman"/>
                <a:cs typeface="Times New Roman"/>
              </a:rPr>
              <a:t> = 12,672 samples corresponding to one packet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2057400" y="2971800"/>
            <a:ext cx="0" cy="8382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239000" y="2971800"/>
            <a:ext cx="0" cy="8382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4495800"/>
            <a:ext cx="1397000" cy="6096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953000" y="4648200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for 2 samples/bit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1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30480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>
                <a:latin typeface="Times New Roman"/>
                <a:cs typeface="Times New Roman"/>
              </a:rPr>
              <a:t>i</a:t>
            </a:r>
            <a:r>
              <a:rPr lang="en-US" sz="1200" dirty="0" smtClean="0">
                <a:latin typeface="Times New Roman"/>
                <a:cs typeface="Times New Roman"/>
              </a:rPr>
              <a:t> samples corresponding to the data preceding the preamble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438400"/>
            <a:ext cx="1447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7400" y="2438400"/>
            <a:ext cx="16002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05400" y="2438400"/>
            <a:ext cx="21336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1600200" cy="16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0800"/>
            <a:ext cx="1130300" cy="16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590800"/>
            <a:ext cx="1130300" cy="16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2590800"/>
            <a:ext cx="482600" cy="165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7239000" y="28956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239000" y="24384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800" y="2438400"/>
            <a:ext cx="17526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676400"/>
            <a:ext cx="15875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981200"/>
            <a:ext cx="254000" cy="16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981200"/>
            <a:ext cx="495300" cy="165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1981200"/>
            <a:ext cx="228600" cy="165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1981200"/>
            <a:ext cx="863600" cy="165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800" y="1981200"/>
            <a:ext cx="584200" cy="165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6200" y="1676400"/>
            <a:ext cx="1219200" cy="1651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029200" y="19050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1981200"/>
            <a:ext cx="952500" cy="1651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7162800" y="19050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10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812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336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814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338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1816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3152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1981200"/>
            <a:ext cx="952500" cy="165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2590800"/>
            <a:ext cx="1257300" cy="165100"/>
          </a:xfrm>
          <a:prstGeom prst="rect">
            <a:avLst/>
          </a:prstGeom>
        </p:spPr>
      </p:pic>
      <p:sp>
        <p:nvSpPr>
          <p:cNvPr id="32" name="Left Brace 31"/>
          <p:cNvSpPr/>
          <p:nvPr/>
        </p:nvSpPr>
        <p:spPr>
          <a:xfrm rot="16200000">
            <a:off x="1143000" y="2209800"/>
            <a:ext cx="76200" cy="16002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057400" y="3048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p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correspond-</a:t>
            </a:r>
            <a:r>
              <a:rPr lang="en-US" sz="1200" dirty="0" err="1" smtClean="0">
                <a:latin typeface="Times New Roman"/>
                <a:cs typeface="Times New Roman"/>
              </a:rPr>
              <a:t>ing</a:t>
            </a:r>
            <a:r>
              <a:rPr lang="en-US" sz="1200" dirty="0" smtClean="0">
                <a:latin typeface="Times New Roman"/>
                <a:cs typeface="Times New Roman"/>
              </a:rPr>
              <a:t> to the preamble</a:t>
            </a:r>
          </a:p>
        </p:txBody>
      </p:sp>
      <p:sp>
        <p:nvSpPr>
          <p:cNvPr id="34" name="Left Brace 33"/>
          <p:cNvSpPr/>
          <p:nvPr/>
        </p:nvSpPr>
        <p:spPr>
          <a:xfrm rot="16200000">
            <a:off x="2819400" y="2286000"/>
            <a:ext cx="76200" cy="14478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343400" y="2362200"/>
            <a:ext cx="76200" cy="12954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57600" y="30480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/>
                <a:cs typeface="Times New Roman"/>
              </a:rPr>
              <a:t>L</a:t>
            </a:r>
            <a:r>
              <a:rPr lang="en-US" sz="1200" i="1" baseline="-19000" dirty="0">
                <a:latin typeface="Times New Roman"/>
                <a:cs typeface="Times New Roman"/>
              </a:rPr>
              <a:t>a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</a:t>
            </a:r>
            <a:r>
              <a:rPr lang="en-US" sz="1200" dirty="0" err="1" smtClean="0">
                <a:latin typeface="Times New Roman"/>
                <a:cs typeface="Times New Roman"/>
              </a:rPr>
              <a:t>corres</a:t>
            </a:r>
            <a:r>
              <a:rPr lang="en-US" sz="1200" dirty="0" smtClean="0">
                <a:latin typeface="Times New Roman"/>
                <a:cs typeface="Times New Roman"/>
              </a:rPr>
              <a:t>-ponding to the ASM</a:t>
            </a:r>
          </a:p>
        </p:txBody>
      </p:sp>
      <p:sp>
        <p:nvSpPr>
          <p:cNvPr id="37" name="Left Brace 36"/>
          <p:cNvSpPr/>
          <p:nvPr/>
        </p:nvSpPr>
        <p:spPr>
          <a:xfrm rot="16200000">
            <a:off x="6134100" y="2019300"/>
            <a:ext cx="76200" cy="19812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105400" y="3048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d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corresponding to the 6144 data bits after the pre-amble and ASM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9000" y="30480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samples </a:t>
            </a:r>
            <a:r>
              <a:rPr lang="en-US" sz="1200" dirty="0" err="1" smtClean="0">
                <a:latin typeface="Times New Roman"/>
                <a:cs typeface="Times New Roman"/>
              </a:rPr>
              <a:t>corres</a:t>
            </a:r>
            <a:r>
              <a:rPr lang="en-US" sz="1200" dirty="0" smtClean="0">
                <a:latin typeface="Times New Roman"/>
                <a:cs typeface="Times New Roman"/>
              </a:rPr>
              <a:t>-ponding to the next preamble</a:t>
            </a:r>
          </a:p>
        </p:txBody>
      </p:sp>
      <p:sp>
        <p:nvSpPr>
          <p:cNvPr id="40" name="Left Brace 39"/>
          <p:cNvSpPr/>
          <p:nvPr/>
        </p:nvSpPr>
        <p:spPr>
          <a:xfrm rot="16200000">
            <a:off x="7772400" y="2514600"/>
            <a:ext cx="76200" cy="990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16200000">
            <a:off x="4610100" y="2247900"/>
            <a:ext cx="76200" cy="5181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057400" y="4876800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 smtClean="0">
                <a:latin typeface="Times New Roman"/>
                <a:cs typeface="Times New Roman"/>
              </a:rPr>
              <a:t>p</a:t>
            </a:r>
            <a:r>
              <a:rPr lang="en-US" sz="1200" dirty="0" smtClean="0">
                <a:latin typeface="Times New Roman"/>
                <a:cs typeface="Times New Roman"/>
              </a:rPr>
              <a:t> + </a:t>
            </a:r>
            <a:r>
              <a:rPr lang="en-US" sz="1200" i="1" dirty="0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a</a:t>
            </a:r>
            <a:r>
              <a:rPr lang="en-US" sz="1200" dirty="0" smtClean="0">
                <a:latin typeface="Times New Roman"/>
                <a:cs typeface="Times New Roman"/>
              </a:rPr>
              <a:t> + </a:t>
            </a:r>
            <a:r>
              <a:rPr lang="en-US" sz="1200" i="1" dirty="0" err="1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 smtClean="0">
                <a:latin typeface="Times New Roman"/>
                <a:cs typeface="Times New Roman"/>
              </a:rPr>
              <a:t>d</a:t>
            </a:r>
            <a:r>
              <a:rPr lang="en-US" sz="1200" dirty="0" smtClean="0">
                <a:latin typeface="Times New Roman"/>
                <a:cs typeface="Times New Roman"/>
              </a:rPr>
              <a:t> = 12,672 samples corresponding to one packet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057400" y="2971800"/>
            <a:ext cx="0" cy="17526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39000" y="2971800"/>
            <a:ext cx="0" cy="17526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5410200"/>
            <a:ext cx="1397000" cy="609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953000" y="5562600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for 2 samples/bit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sp>
        <p:nvSpPr>
          <p:cNvPr id="47" name="Left Brace 46"/>
          <p:cNvSpPr/>
          <p:nvPr/>
        </p:nvSpPr>
        <p:spPr>
          <a:xfrm rot="16200000">
            <a:off x="3543300" y="2552700"/>
            <a:ext cx="76200" cy="30480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9800" y="3810000"/>
            <a:ext cx="1143000" cy="1651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29000" y="3810000"/>
            <a:ext cx="1600200" cy="1651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286000" y="4114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p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+</a:t>
            </a:r>
            <a:r>
              <a:rPr lang="en-US" sz="1200" i="1" dirty="0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a</a:t>
            </a:r>
            <a:r>
              <a:rPr lang="en-US" sz="1200" dirty="0" smtClean="0">
                <a:latin typeface="Times New Roman"/>
                <a:cs typeface="Times New Roman"/>
              </a:rPr>
              <a:t> samples corresponding to the con-</a:t>
            </a:r>
            <a:r>
              <a:rPr lang="en-US" sz="1200" dirty="0" err="1" smtClean="0">
                <a:latin typeface="Times New Roman"/>
                <a:cs typeface="Times New Roman"/>
              </a:rPr>
              <a:t>catenated</a:t>
            </a:r>
            <a:r>
              <a:rPr lang="en-US" sz="1200" dirty="0" smtClean="0">
                <a:latin typeface="Times New Roman"/>
                <a:cs typeface="Times New Roman"/>
              </a:rPr>
              <a:t> preamble and ASM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5105400" y="2971800"/>
            <a:ext cx="0" cy="9906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7543800" y="2590800"/>
            <a:ext cx="838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2590800"/>
            <a:ext cx="1752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2400" y="2590800"/>
            <a:ext cx="1447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2200" y="2590800"/>
            <a:ext cx="16002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0200" y="2590800"/>
            <a:ext cx="2133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43200"/>
            <a:ext cx="1600200" cy="16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743200"/>
            <a:ext cx="1130300" cy="16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743200"/>
            <a:ext cx="1130300" cy="16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743200"/>
            <a:ext cx="482600" cy="165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7543800" y="30480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43800" y="25908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828800"/>
            <a:ext cx="15875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133600"/>
            <a:ext cx="254000" cy="16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2133600"/>
            <a:ext cx="495300" cy="165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0" y="2133600"/>
            <a:ext cx="228600" cy="165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2133600"/>
            <a:ext cx="863600" cy="165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2133600"/>
            <a:ext cx="584200" cy="165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0" y="1828800"/>
            <a:ext cx="1219200" cy="1651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334000" y="20574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2133600"/>
            <a:ext cx="952500" cy="1651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7467600" y="20574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58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860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384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862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386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864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0" y="2133600"/>
            <a:ext cx="952500" cy="165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1200" y="2743200"/>
            <a:ext cx="1257300" cy="16510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86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4114800"/>
            <a:ext cx="927100" cy="1397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2954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3622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4290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958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626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6294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6962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4114800"/>
            <a:ext cx="927100" cy="1397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8400" y="4114800"/>
            <a:ext cx="927100" cy="1397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200" y="4114800"/>
            <a:ext cx="927100" cy="1397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4114800"/>
            <a:ext cx="927100" cy="1397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8800" y="4114800"/>
            <a:ext cx="927100" cy="1397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05600" y="4114800"/>
            <a:ext cx="927100" cy="1397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4114800"/>
            <a:ext cx="927100" cy="139700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3048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2192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6867" y="4986866"/>
            <a:ext cx="850900" cy="1651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7733" y="4656667"/>
            <a:ext cx="584200" cy="1651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04533" y="4656667"/>
            <a:ext cx="673100" cy="1651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3667" y="4986866"/>
            <a:ext cx="927100" cy="1651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934" y="4682067"/>
            <a:ext cx="228600" cy="165100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13716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2860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24384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3528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5052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4196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45720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864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56388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5532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7056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76200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77724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686800" y="4419600"/>
            <a:ext cx="0" cy="838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10467" y="4986866"/>
            <a:ext cx="927100" cy="1651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77267" y="4986866"/>
            <a:ext cx="927100" cy="1651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44067" y="4986866"/>
            <a:ext cx="927100" cy="1651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10867" y="4986866"/>
            <a:ext cx="927100" cy="1651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77667" y="4986866"/>
            <a:ext cx="927100" cy="1651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38533" y="4656667"/>
            <a:ext cx="673100" cy="1651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71733" y="4656667"/>
            <a:ext cx="673100" cy="1651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04933" y="4656667"/>
            <a:ext cx="673100" cy="1651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38133" y="4656667"/>
            <a:ext cx="673100" cy="1651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95133" y="4656667"/>
            <a:ext cx="673100" cy="1651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48600" y="5334000"/>
            <a:ext cx="927100" cy="165100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H="1">
            <a:off x="228600" y="3048000"/>
            <a:ext cx="2133600" cy="9144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3962400" y="3048000"/>
            <a:ext cx="4800600" cy="9144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7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Straight Connector 143"/>
          <p:cNvCxnSpPr/>
          <p:nvPr/>
        </p:nvCxnSpPr>
        <p:spPr>
          <a:xfrm>
            <a:off x="6477000" y="37338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696200" y="838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257800" y="1600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895600" y="1600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Parallelogram 37"/>
          <p:cNvSpPr/>
          <p:nvPr/>
        </p:nvSpPr>
        <p:spPr>
          <a:xfrm>
            <a:off x="2971800" y="2895600"/>
            <a:ext cx="762000" cy="381000"/>
          </a:xfrm>
          <a:prstGeom prst="parallelogram">
            <a:avLst>
              <a:gd name="adj" fmla="val 100926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895600" y="2590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1981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667000" y="3200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667000" y="28194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505200" y="3124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38400" y="2133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1295400"/>
            <a:ext cx="12954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r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514600" y="990600"/>
            <a:ext cx="228600" cy="228600"/>
          </a:xfrm>
          <a:prstGeom prst="line">
            <a:avLst/>
          </a:prstGeom>
          <a:ln w="6350" cmpd="sng">
            <a:solidFill>
              <a:schemeClr val="tx1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06600" y="685800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3103 packets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76400" y="12954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preamble detector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447800" y="1524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67000" y="1828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743200" y="1752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43200" y="2743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62200" y="2209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offset</a:t>
            </a:r>
          </a:p>
        </p:txBody>
      </p:sp>
      <p:sp>
        <p:nvSpPr>
          <p:cNvPr id="52" name="TextBox 51"/>
          <p:cNvSpPr txBox="1"/>
          <p:nvPr/>
        </p:nvSpPr>
        <p:spPr>
          <a:xfrm rot="18980793">
            <a:off x="3156511" y="2962539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avg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2743200" y="3124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895600" y="29718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2819400" y="9906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76" name="Rectangle 75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667000" y="11430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79" name="Rectangle 78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590800" y="12192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82" name="Rectangle 81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 flipV="1">
            <a:off x="2362200" y="1676400"/>
            <a:ext cx="228600" cy="152400"/>
          </a:xfrm>
          <a:prstGeom prst="line">
            <a:avLst/>
          </a:prstGeom>
          <a:ln w="635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65200" y="1828800"/>
            <a:ext cx="164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samples corresponding to preamble and ASM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5181600" y="9906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98" name="Rectangle 97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029200" y="11430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01" name="Rectangle 100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953000" y="12192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04" name="Rectangle 103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pic>
        <p:nvPicPr>
          <p:cNvPr id="134" name="Picture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905000"/>
            <a:ext cx="342900" cy="139700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>
            <a:off x="40386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head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Parallelogram 138"/>
          <p:cNvSpPr/>
          <p:nvPr/>
        </p:nvSpPr>
        <p:spPr>
          <a:xfrm rot="16200000" flipH="1">
            <a:off x="3949700" y="1562100"/>
            <a:ext cx="457200" cy="381000"/>
          </a:xfrm>
          <a:prstGeom prst="parallelogram">
            <a:avLst>
              <a:gd name="adj" fmla="val 98890"/>
            </a:avLst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733800" y="22098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4038600" y="2667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4114800" y="1524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4953000" y="1981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4800600" y="2133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5029200" y="1828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5105400" y="1752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4724400" y="2209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 var.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086600" y="1524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6934200" y="1676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6858000" y="1752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ZF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7086600" y="533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6934200" y="685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6858000" y="762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8153400" y="533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8001000" y="685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7543800" y="990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7467600" y="1066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Rectangle 230"/>
          <p:cNvSpPr/>
          <p:nvPr/>
        </p:nvSpPr>
        <p:spPr>
          <a:xfrm>
            <a:off x="7924800" y="762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>
            <a:off x="8534400" y="1066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8610600" y="990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8763000" y="838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9220200" y="8382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1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6248400" y="2057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477000" y="18288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324600" y="1981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248400" y="2057400"/>
            <a:ext cx="0" cy="78486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228" idx="2"/>
          </p:cNvCxnSpPr>
          <p:nvPr/>
        </p:nvCxnSpPr>
        <p:spPr>
          <a:xfrm flipV="1">
            <a:off x="7162800" y="1371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7239000" y="1371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7391400" y="13716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696200" y="2819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086600" y="3505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934200" y="3657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086600" y="2514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934200" y="266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858000" y="2743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MMSE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8153400" y="2514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001000" y="266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543800" y="2971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467600" y="30480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7924800" y="2743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8534400" y="3048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8610600" y="2971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763000" y="2819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220200" y="28194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2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4191000" y="14478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7162800" y="3352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239000" y="3352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391400" y="33528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172200" y="41148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019800" y="41910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858000" y="3733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MMSE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6248400" y="3962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172200" y="4114800"/>
            <a:ext cx="0" cy="5943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5943600" y="4267200"/>
            <a:ext cx="9144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4191000" y="12192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sp>
        <p:nvSpPr>
          <p:cNvPr id="169" name="Oval 168"/>
          <p:cNvSpPr/>
          <p:nvPr/>
        </p:nvSpPr>
        <p:spPr>
          <a:xfrm>
            <a:off x="4038600" y="13716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sp>
        <p:nvSpPr>
          <p:cNvPr id="174" name="Oval 173"/>
          <p:cNvSpPr/>
          <p:nvPr/>
        </p:nvSpPr>
        <p:spPr>
          <a:xfrm>
            <a:off x="3962400" y="14478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429000" y="1295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276600" y="14478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200400" y="15240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114800" y="1524000"/>
            <a:ext cx="863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4343400" y="1295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4267200" y="1371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2286000" y="1524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7086600" y="4495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934200" y="4648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858000" y="4724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CMA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7086600" y="5486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934200" y="5638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858000" y="5715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init.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CMA</a:t>
            </a:r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7162800" y="53340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7239000" y="5334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7391400" y="53340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7467600" y="5029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7543800" y="4953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7696200" y="4800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9220200" y="48006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8153400" y="4495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001000" y="4648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924800" y="4724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8534400" y="5029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8610600" y="4953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8763000" y="4800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/>
          <p:nvPr/>
        </p:nvSpPr>
        <p:spPr>
          <a:xfrm>
            <a:off x="7086600" y="647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6934200" y="6629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6858000" y="6705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1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086600" y="7467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6934200" y="7620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6858000" y="7696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1 eq.</a:t>
            </a:r>
          </a:p>
        </p:txBody>
      </p:sp>
      <p:cxnSp>
        <p:nvCxnSpPr>
          <p:cNvPr id="197" name="Straight Connector 196"/>
          <p:cNvCxnSpPr/>
          <p:nvPr/>
        </p:nvCxnSpPr>
        <p:spPr>
          <a:xfrm flipV="1">
            <a:off x="7162800" y="7315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7239000" y="7315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7391400" y="73152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7467600" y="70104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7543800" y="6934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7696200" y="6781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9220200" y="67818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4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8153400" y="647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8001000" y="6629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7924800" y="6705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07" name="Straight Connector 206"/>
          <p:cNvCxnSpPr/>
          <p:nvPr/>
        </p:nvCxnSpPr>
        <p:spPr>
          <a:xfrm>
            <a:off x="8534400" y="7010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8610600" y="6934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8763000" y="6781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7086600" y="8458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6934200" y="8610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858000" y="8686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2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7086600" y="9448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6934200" y="9601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6858000" y="9677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2 eq.</a:t>
            </a:r>
          </a:p>
        </p:txBody>
      </p:sp>
      <p:cxnSp>
        <p:nvCxnSpPr>
          <p:cNvPr id="216" name="Straight Connector 215"/>
          <p:cNvCxnSpPr/>
          <p:nvPr/>
        </p:nvCxnSpPr>
        <p:spPr>
          <a:xfrm flipV="1">
            <a:off x="7162800" y="92964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7239000" y="9296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7391400" y="9296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7467600" y="8991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7543800" y="8915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7696200" y="8763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9220200" y="87630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r>
              <a:rPr lang="en-US" sz="1000" dirty="0" smtClean="0">
                <a:latin typeface="Times New Roman"/>
                <a:cs typeface="Times New Roman"/>
              </a:rPr>
              <a:t>channel 5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8153400" y="8458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8001000" y="8610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7924800" y="8686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8534400" y="8991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8610600" y="8915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8763000" y="8763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V="1">
            <a:off x="6553200" y="1066800"/>
            <a:ext cx="0" cy="792480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6629400" y="10668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6553200" y="10668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6629400" y="9906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6781800" y="8382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6553200" y="31242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6629400" y="30480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6781800" y="28956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6553200" y="50292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6629400" y="49530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6781800" y="48006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6553200" y="70104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6629400" y="69342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6781800" y="67818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6553200" y="89916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6629400" y="89154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6781800" y="87630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V="1">
            <a:off x="6629400" y="990600"/>
            <a:ext cx="0" cy="792480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V="1">
            <a:off x="6781800" y="838200"/>
            <a:ext cx="0" cy="792480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6248400" y="59436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6324600" y="1981200"/>
            <a:ext cx="0" cy="78486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6477000" y="1828800"/>
            <a:ext cx="0" cy="792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6477000" y="5715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>
            <a:off x="6324600" y="5867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6477000" y="7696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>
            <a:off x="6324600" y="7848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>
            <a:off x="6477000" y="975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6324600" y="9829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6248400" y="79248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6248400" y="99060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6172200" y="60198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>
            <a:off x="6019800" y="61722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>
            <a:off x="5943600" y="6248400"/>
            <a:ext cx="9144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>
            <a:off x="6172200" y="80010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6019800" y="81534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>
            <a:off x="5943600" y="8229600"/>
            <a:ext cx="9144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>
            <a:off x="6172200" y="10058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6019800" y="101346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>
            <a:off x="5943600" y="10210800"/>
            <a:ext cx="9144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6019800" y="4191000"/>
            <a:ext cx="0" cy="5943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5943600" y="4267200"/>
            <a:ext cx="0" cy="5943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5791200" y="1295400"/>
            <a:ext cx="990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5638800" y="1447800"/>
            <a:ext cx="990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5562600" y="1524000"/>
            <a:ext cx="990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5257800" y="30480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5181600" y="31242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5181600" y="2819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>
            <a:off x="5257800" y="2819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5486400" y="2590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5486400" y="28956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>
            <a:off x="4876800" y="2819400"/>
            <a:ext cx="0" cy="22098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>
            <a:off x="4953000" y="2819400"/>
            <a:ext cx="0" cy="2133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>
            <a:off x="5105400" y="2819400"/>
            <a:ext cx="0" cy="19812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4876800" y="50292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4953000" y="49530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>
            <a:off x="5105400" y="48006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6" name="Oval 325"/>
          <p:cNvSpPr>
            <a:spLocks noChangeAspect="1"/>
          </p:cNvSpPr>
          <p:nvPr/>
        </p:nvSpPr>
        <p:spPr>
          <a:xfrm>
            <a:off x="6754284" y="1272286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27" name="Oval 326"/>
          <p:cNvSpPr>
            <a:spLocks noChangeAspect="1"/>
          </p:cNvSpPr>
          <p:nvPr/>
        </p:nvSpPr>
        <p:spPr>
          <a:xfrm>
            <a:off x="6597651" y="1417066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28" name="Oval 327"/>
          <p:cNvSpPr>
            <a:spLocks noChangeAspect="1"/>
          </p:cNvSpPr>
          <p:nvPr/>
        </p:nvSpPr>
        <p:spPr>
          <a:xfrm>
            <a:off x="6524414" y="1500886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29" name="Oval 328"/>
          <p:cNvSpPr>
            <a:spLocks noChangeAspect="1"/>
          </p:cNvSpPr>
          <p:nvPr/>
        </p:nvSpPr>
        <p:spPr>
          <a:xfrm>
            <a:off x="6758518" y="28640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0" name="Oval 329"/>
          <p:cNvSpPr>
            <a:spLocks noChangeAspect="1"/>
          </p:cNvSpPr>
          <p:nvPr/>
        </p:nvSpPr>
        <p:spPr>
          <a:xfrm>
            <a:off x="6601885" y="30215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1" name="Oval 330"/>
          <p:cNvSpPr>
            <a:spLocks noChangeAspect="1"/>
          </p:cNvSpPr>
          <p:nvPr/>
        </p:nvSpPr>
        <p:spPr>
          <a:xfrm>
            <a:off x="6528648" y="30926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2" name="Oval 331"/>
          <p:cNvSpPr>
            <a:spLocks noChangeAspect="1"/>
          </p:cNvSpPr>
          <p:nvPr/>
        </p:nvSpPr>
        <p:spPr>
          <a:xfrm>
            <a:off x="6758518" y="47690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3" name="Oval 332"/>
          <p:cNvSpPr>
            <a:spLocks noChangeAspect="1"/>
          </p:cNvSpPr>
          <p:nvPr/>
        </p:nvSpPr>
        <p:spPr>
          <a:xfrm>
            <a:off x="6601885" y="49265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4" name="Oval 333"/>
          <p:cNvSpPr>
            <a:spLocks noChangeAspect="1"/>
          </p:cNvSpPr>
          <p:nvPr/>
        </p:nvSpPr>
        <p:spPr>
          <a:xfrm>
            <a:off x="6528648" y="49976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5" name="Oval 334"/>
          <p:cNvSpPr>
            <a:spLocks noChangeAspect="1"/>
          </p:cNvSpPr>
          <p:nvPr/>
        </p:nvSpPr>
        <p:spPr>
          <a:xfrm>
            <a:off x="6758518" y="67502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6" name="Oval 335"/>
          <p:cNvSpPr>
            <a:spLocks noChangeAspect="1"/>
          </p:cNvSpPr>
          <p:nvPr/>
        </p:nvSpPr>
        <p:spPr>
          <a:xfrm>
            <a:off x="6601885" y="69077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7" name="Oval 336"/>
          <p:cNvSpPr>
            <a:spLocks noChangeAspect="1"/>
          </p:cNvSpPr>
          <p:nvPr/>
        </p:nvSpPr>
        <p:spPr>
          <a:xfrm>
            <a:off x="6528648" y="69788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0" name="Oval 339"/>
          <p:cNvSpPr>
            <a:spLocks noChangeAspect="1"/>
          </p:cNvSpPr>
          <p:nvPr/>
        </p:nvSpPr>
        <p:spPr>
          <a:xfrm>
            <a:off x="6449484" y="28682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1" name="Oval 340"/>
          <p:cNvSpPr>
            <a:spLocks noChangeAspect="1"/>
          </p:cNvSpPr>
          <p:nvPr/>
        </p:nvSpPr>
        <p:spPr>
          <a:xfrm>
            <a:off x="6301317" y="30215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2" name="Oval 341"/>
          <p:cNvSpPr>
            <a:spLocks noChangeAspect="1"/>
          </p:cNvSpPr>
          <p:nvPr/>
        </p:nvSpPr>
        <p:spPr>
          <a:xfrm>
            <a:off x="6219614" y="30968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3" name="Oval 342"/>
          <p:cNvSpPr>
            <a:spLocks noChangeAspect="1"/>
          </p:cNvSpPr>
          <p:nvPr/>
        </p:nvSpPr>
        <p:spPr>
          <a:xfrm>
            <a:off x="6453718" y="37064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4" name="Oval 343"/>
          <p:cNvSpPr>
            <a:spLocks noChangeAspect="1"/>
          </p:cNvSpPr>
          <p:nvPr/>
        </p:nvSpPr>
        <p:spPr>
          <a:xfrm>
            <a:off x="6305551" y="38597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5" name="Oval 344"/>
          <p:cNvSpPr>
            <a:spLocks noChangeAspect="1"/>
          </p:cNvSpPr>
          <p:nvPr/>
        </p:nvSpPr>
        <p:spPr>
          <a:xfrm>
            <a:off x="6223848" y="39350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6" name="Oval 345"/>
          <p:cNvSpPr>
            <a:spLocks noChangeAspect="1"/>
          </p:cNvSpPr>
          <p:nvPr/>
        </p:nvSpPr>
        <p:spPr>
          <a:xfrm>
            <a:off x="6453718" y="56876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7" name="Oval 346"/>
          <p:cNvSpPr>
            <a:spLocks noChangeAspect="1"/>
          </p:cNvSpPr>
          <p:nvPr/>
        </p:nvSpPr>
        <p:spPr>
          <a:xfrm>
            <a:off x="6305551" y="58409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8" name="Oval 347"/>
          <p:cNvSpPr>
            <a:spLocks noChangeAspect="1"/>
          </p:cNvSpPr>
          <p:nvPr/>
        </p:nvSpPr>
        <p:spPr>
          <a:xfrm>
            <a:off x="6223848" y="59162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9" name="Oval 348"/>
          <p:cNvSpPr>
            <a:spLocks noChangeAspect="1"/>
          </p:cNvSpPr>
          <p:nvPr/>
        </p:nvSpPr>
        <p:spPr>
          <a:xfrm>
            <a:off x="6453718" y="76688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0" name="Oval 349"/>
          <p:cNvSpPr>
            <a:spLocks noChangeAspect="1"/>
          </p:cNvSpPr>
          <p:nvPr/>
        </p:nvSpPr>
        <p:spPr>
          <a:xfrm>
            <a:off x="6305551" y="78221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1" name="Oval 350"/>
          <p:cNvSpPr>
            <a:spLocks noChangeAspect="1"/>
          </p:cNvSpPr>
          <p:nvPr/>
        </p:nvSpPr>
        <p:spPr>
          <a:xfrm>
            <a:off x="6223848" y="78974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2" name="Oval 351"/>
          <p:cNvSpPr>
            <a:spLocks noChangeAspect="1"/>
          </p:cNvSpPr>
          <p:nvPr/>
        </p:nvSpPr>
        <p:spPr>
          <a:xfrm>
            <a:off x="6153151" y="79694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3" name="Oval 352"/>
          <p:cNvSpPr>
            <a:spLocks noChangeAspect="1"/>
          </p:cNvSpPr>
          <p:nvPr/>
        </p:nvSpPr>
        <p:spPr>
          <a:xfrm>
            <a:off x="6004984" y="812266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4" name="Oval 353"/>
          <p:cNvSpPr>
            <a:spLocks noChangeAspect="1"/>
          </p:cNvSpPr>
          <p:nvPr/>
        </p:nvSpPr>
        <p:spPr>
          <a:xfrm>
            <a:off x="5923281" y="81980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5" name="Oval 354"/>
          <p:cNvSpPr>
            <a:spLocks noChangeAspect="1"/>
          </p:cNvSpPr>
          <p:nvPr/>
        </p:nvSpPr>
        <p:spPr>
          <a:xfrm>
            <a:off x="6148918" y="59924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6" name="Oval 355"/>
          <p:cNvSpPr>
            <a:spLocks noChangeAspect="1"/>
          </p:cNvSpPr>
          <p:nvPr/>
        </p:nvSpPr>
        <p:spPr>
          <a:xfrm>
            <a:off x="6000751" y="61457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7" name="Oval 356"/>
          <p:cNvSpPr>
            <a:spLocks noChangeAspect="1"/>
          </p:cNvSpPr>
          <p:nvPr/>
        </p:nvSpPr>
        <p:spPr>
          <a:xfrm>
            <a:off x="5919048" y="62210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8" name="Oval 357"/>
          <p:cNvSpPr>
            <a:spLocks noChangeAspect="1"/>
          </p:cNvSpPr>
          <p:nvPr/>
        </p:nvSpPr>
        <p:spPr>
          <a:xfrm>
            <a:off x="6144685" y="47732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9" name="Oval 358"/>
          <p:cNvSpPr>
            <a:spLocks noChangeAspect="1"/>
          </p:cNvSpPr>
          <p:nvPr/>
        </p:nvSpPr>
        <p:spPr>
          <a:xfrm>
            <a:off x="5996518" y="49265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60" name="Oval 359"/>
          <p:cNvSpPr>
            <a:spLocks noChangeAspect="1"/>
          </p:cNvSpPr>
          <p:nvPr/>
        </p:nvSpPr>
        <p:spPr>
          <a:xfrm>
            <a:off x="5914815" y="50018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62" name="Oval 361"/>
          <p:cNvSpPr/>
          <p:nvPr/>
        </p:nvSpPr>
        <p:spPr>
          <a:xfrm>
            <a:off x="4800600" y="4191000"/>
            <a:ext cx="381000" cy="762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63" name="Oval 362"/>
          <p:cNvSpPr/>
          <p:nvPr/>
        </p:nvSpPr>
        <p:spPr>
          <a:xfrm>
            <a:off x="5638800" y="2819400"/>
            <a:ext cx="762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66" name="Picture 3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76600"/>
            <a:ext cx="88900" cy="127000"/>
          </a:xfrm>
          <a:prstGeom prst="rect">
            <a:avLst/>
          </a:prstGeom>
        </p:spPr>
      </p:pic>
      <p:pic>
        <p:nvPicPr>
          <p:cNvPr id="367" name="Picture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276600"/>
            <a:ext cx="139700" cy="127000"/>
          </a:xfrm>
          <a:prstGeom prst="rect">
            <a:avLst/>
          </a:prstGeom>
        </p:spPr>
      </p:pic>
      <p:sp>
        <p:nvSpPr>
          <p:cNvPr id="368" name="TextBox 367"/>
          <p:cNvSpPr txBox="1"/>
          <p:nvPr/>
        </p:nvSpPr>
        <p:spPr>
          <a:xfrm>
            <a:off x="5181600" y="3352800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channel estimates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pic>
        <p:nvPicPr>
          <p:cNvPr id="369" name="Picture 3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480" y="4151376"/>
            <a:ext cx="127000" cy="127000"/>
          </a:xfrm>
          <a:prstGeom prst="rect">
            <a:avLst/>
          </a:prstGeom>
        </p:spPr>
      </p:pic>
      <p:sp>
        <p:nvSpPr>
          <p:cNvPr id="370" name="TextBox 369"/>
          <p:cNvSpPr txBox="1"/>
          <p:nvPr/>
        </p:nvSpPr>
        <p:spPr>
          <a:xfrm>
            <a:off x="3200400" y="4114800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noise </a:t>
            </a:r>
            <a:r>
              <a:rPr lang="en-US" sz="1000" smtClean="0">
                <a:latin typeface="Times New Roman"/>
                <a:cs typeface="Times New Roman"/>
              </a:rPr>
              <a:t>variance estimates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762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/>
          <p:cNvCxnSpPr/>
          <p:nvPr/>
        </p:nvCxnSpPr>
        <p:spPr>
          <a:xfrm>
            <a:off x="5715000" y="838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352800" y="838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Parallelogram 128"/>
          <p:cNvSpPr/>
          <p:nvPr/>
        </p:nvSpPr>
        <p:spPr>
          <a:xfrm>
            <a:off x="3429000" y="2133600"/>
            <a:ext cx="762000" cy="381000"/>
          </a:xfrm>
          <a:prstGeom prst="parallelogram">
            <a:avLst>
              <a:gd name="adj" fmla="val 100926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3352800" y="1828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3048000" y="121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3124200" y="2438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20574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962400" y="2362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2895600" y="137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609600" y="533400"/>
            <a:ext cx="12954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r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2971800" y="228600"/>
            <a:ext cx="228600" cy="228600"/>
          </a:xfrm>
          <a:prstGeom prst="line">
            <a:avLst/>
          </a:prstGeom>
          <a:ln w="12700" cmpd="sng">
            <a:solidFill>
              <a:schemeClr val="tx1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286000" y="152400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3103 packets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133600" y="5334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preamble detector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>
            <a:off x="1905000" y="762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124200" y="1066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3200400" y="99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3200400" y="1981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2819400" y="144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offset</a:t>
            </a:r>
          </a:p>
        </p:txBody>
      </p:sp>
      <p:sp>
        <p:nvSpPr>
          <p:cNvPr id="145" name="TextBox 144"/>
          <p:cNvSpPr txBox="1"/>
          <p:nvPr/>
        </p:nvSpPr>
        <p:spPr>
          <a:xfrm rot="18980793">
            <a:off x="3613711" y="2200539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avg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3200400" y="2362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3352800" y="22098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3276600" y="2286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150" name="Rectangle 149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124200" y="3810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153" name="Rectangle 152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048000" y="4572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156" name="Rectangle 155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158" name="Straight Connector 157"/>
          <p:cNvCxnSpPr/>
          <p:nvPr/>
        </p:nvCxnSpPr>
        <p:spPr>
          <a:xfrm flipV="1">
            <a:off x="2819400" y="914400"/>
            <a:ext cx="22860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72533" y="1016000"/>
            <a:ext cx="2536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samples corresponding </a:t>
            </a:r>
            <a:r>
              <a:rPr lang="en-US" sz="1000" smtClean="0">
                <a:latin typeface="Times New Roman"/>
                <a:cs typeface="Times New Roman"/>
              </a:rPr>
              <a:t>to preamble and ASM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5638800" y="2286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61" name="Rectangle 160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86400" y="3810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64" name="Rectangle 163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410200" y="4572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67" name="Rectangle 166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170" name="Straight Connector 169"/>
          <p:cNvCxnSpPr/>
          <p:nvPr/>
        </p:nvCxnSpPr>
        <p:spPr>
          <a:xfrm>
            <a:off x="4495800" y="838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head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Parallelogram 170"/>
          <p:cNvSpPr/>
          <p:nvPr/>
        </p:nvSpPr>
        <p:spPr>
          <a:xfrm rot="16200000" flipH="1">
            <a:off x="4406900" y="800100"/>
            <a:ext cx="457200" cy="381000"/>
          </a:xfrm>
          <a:prstGeom prst="parallelogram">
            <a:avLst>
              <a:gd name="adj" fmla="val 98890"/>
            </a:avLst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4191000" y="14478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 flipV="1">
            <a:off x="4495800" y="1905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4572000" y="762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5410200" y="121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5257800" y="137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486400" y="1066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562600" y="99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5181600" y="144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 var.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4648200" y="6858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>
          <a:xfrm>
            <a:off x="4648200" y="4572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sp>
        <p:nvSpPr>
          <p:cNvPr id="182" name="Oval 181"/>
          <p:cNvSpPr/>
          <p:nvPr/>
        </p:nvSpPr>
        <p:spPr>
          <a:xfrm>
            <a:off x="4495800" y="6096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sp>
        <p:nvSpPr>
          <p:cNvPr id="183" name="Oval 182"/>
          <p:cNvSpPr/>
          <p:nvPr/>
        </p:nvSpPr>
        <p:spPr>
          <a:xfrm>
            <a:off x="4419600" y="6858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cxnSp>
        <p:nvCxnSpPr>
          <p:cNvPr id="184" name="Straight Connector 183"/>
          <p:cNvCxnSpPr/>
          <p:nvPr/>
        </p:nvCxnSpPr>
        <p:spPr>
          <a:xfrm>
            <a:off x="3886200" y="533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733800" y="6858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657600" y="7620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4572000" y="762000"/>
            <a:ext cx="863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4800600" y="533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4724400" y="609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3048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524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62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ZF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13716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12192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11430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1371600" y="502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1219200" y="518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1143000" y="525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38200" y="60198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to BERT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685800" y="4495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1524000" y="480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447800" y="4800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1676400" y="4800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524000" y="5867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447800" y="586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1676400" y="5867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" name="Rectangle 232"/>
          <p:cNvSpPr/>
          <p:nvPr/>
        </p:nvSpPr>
        <p:spPr>
          <a:xfrm>
            <a:off x="37338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35814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35052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MMSE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3733800" y="502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3581400" y="518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3505200" y="525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200400" y="60198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to BERT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3886200" y="480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810000" y="4800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4038600" y="4800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886200" y="5867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3810000" y="586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4038600" y="5867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Rectangle 251"/>
          <p:cNvSpPr/>
          <p:nvPr/>
        </p:nvSpPr>
        <p:spPr>
          <a:xfrm>
            <a:off x="60960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59436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58674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096000" y="502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5943600" y="518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5867400" y="525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5562600" y="60198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to BERT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262" name="Straight Connector 261"/>
          <p:cNvCxnSpPr/>
          <p:nvPr/>
        </p:nvCxnSpPr>
        <p:spPr>
          <a:xfrm>
            <a:off x="6248400" y="480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6172200" y="4800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6400800" y="4800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6248400" y="5867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6172200" y="586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6400800" y="5867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Rectangle 270"/>
          <p:cNvSpPr/>
          <p:nvPr/>
        </p:nvSpPr>
        <p:spPr>
          <a:xfrm>
            <a:off x="8458542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8306142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8229942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CMA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8458542" y="502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8306142" y="518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8229942" y="525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7924800" y="60198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to BERT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281" name="Straight Connector 280"/>
          <p:cNvCxnSpPr/>
          <p:nvPr/>
        </p:nvCxnSpPr>
        <p:spPr>
          <a:xfrm>
            <a:off x="8610942" y="480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>
            <a:off x="8534742" y="4800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8763342" y="4800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8610942" y="5867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8534742" y="586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>
            <a:off x="8763342" y="5867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1676400" y="3581400"/>
            <a:ext cx="7086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1524000" y="3733800"/>
            <a:ext cx="7086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>
            <a:off x="1447800" y="3810000"/>
            <a:ext cx="7086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762000" y="4419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914400" y="4267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5" name="Rectangle 304"/>
          <p:cNvSpPr/>
          <p:nvPr/>
        </p:nvSpPr>
        <p:spPr>
          <a:xfrm>
            <a:off x="26670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06" name="Rectangle 305"/>
          <p:cNvSpPr/>
          <p:nvPr/>
        </p:nvSpPr>
        <p:spPr>
          <a:xfrm>
            <a:off x="25146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24384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MMSE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08" name="Straight Connector 307"/>
          <p:cNvCxnSpPr/>
          <p:nvPr/>
        </p:nvCxnSpPr>
        <p:spPr>
          <a:xfrm>
            <a:off x="3048000" y="4495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3124200" y="4419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>
            <a:off x="3276600" y="4267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1" name="Rectangle 310"/>
          <p:cNvSpPr/>
          <p:nvPr/>
        </p:nvSpPr>
        <p:spPr>
          <a:xfrm>
            <a:off x="50292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48768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48006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14" name="Straight Connector 313"/>
          <p:cNvCxnSpPr/>
          <p:nvPr/>
        </p:nvCxnSpPr>
        <p:spPr>
          <a:xfrm>
            <a:off x="5410200" y="4495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>
            <a:off x="5486400" y="4419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5638800" y="4267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" name="Rectangle 316"/>
          <p:cNvSpPr/>
          <p:nvPr/>
        </p:nvSpPr>
        <p:spPr>
          <a:xfrm>
            <a:off x="7391742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18" name="Rectangle 317"/>
          <p:cNvSpPr/>
          <p:nvPr/>
        </p:nvSpPr>
        <p:spPr>
          <a:xfrm>
            <a:off x="7239342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19" name="Rectangle 318"/>
          <p:cNvSpPr/>
          <p:nvPr/>
        </p:nvSpPr>
        <p:spPr>
          <a:xfrm>
            <a:off x="7163142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init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CMA</a:t>
            </a:r>
          </a:p>
        </p:txBody>
      </p:sp>
      <p:cxnSp>
        <p:nvCxnSpPr>
          <p:cNvPr id="320" name="Straight Connector 319"/>
          <p:cNvCxnSpPr/>
          <p:nvPr/>
        </p:nvCxnSpPr>
        <p:spPr>
          <a:xfrm>
            <a:off x="7772742" y="4495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>
            <a:off x="7848942" y="4419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8001342" y="4267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>
            <a:off x="8534400" y="38100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6172200" y="38100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>
            <a:off x="3810000" y="38100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1447800" y="38100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>
            <a:off x="1524000" y="37338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3886200" y="37338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6248400" y="37338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8610600" y="37338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>
            <a:off x="8763000" y="35814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>
            <a:off x="6400800" y="35814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>
            <a:off x="4038600" y="35814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>
            <a:off x="1676400" y="35814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4953000" y="2362200"/>
            <a:ext cx="0" cy="18288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>
            <a:off x="381000" y="34290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>
            <a:off x="2819400" y="32004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/>
          <p:nvPr/>
        </p:nvCxnSpPr>
        <p:spPr>
          <a:xfrm>
            <a:off x="7543800" y="32004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>
            <a:off x="457200" y="33528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>
            <a:off x="609600" y="32004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>
            <a:off x="381000" y="3429000"/>
            <a:ext cx="6934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/>
          <p:nvPr/>
        </p:nvCxnSpPr>
        <p:spPr>
          <a:xfrm>
            <a:off x="457200" y="3352800"/>
            <a:ext cx="6934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>
            <a:off x="609600" y="3200400"/>
            <a:ext cx="6934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>
            <a:off x="7848600" y="27432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5486400" y="27432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/>
          <p:nvPr/>
        </p:nvCxnSpPr>
        <p:spPr>
          <a:xfrm>
            <a:off x="3124200" y="27432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>
            <a:off x="3124200" y="2743200"/>
            <a:ext cx="47244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/>
          <p:cNvCxnSpPr/>
          <p:nvPr/>
        </p:nvCxnSpPr>
        <p:spPr>
          <a:xfrm>
            <a:off x="2971800" y="2895600"/>
            <a:ext cx="47244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>
            <a:off x="2895600" y="2971800"/>
            <a:ext cx="47244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>
            <a:off x="6096000" y="2362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4" name="Oval 463"/>
          <p:cNvSpPr/>
          <p:nvPr/>
        </p:nvSpPr>
        <p:spPr>
          <a:xfrm>
            <a:off x="6066367" y="2944284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65" name="Straight Connector 464"/>
          <p:cNvCxnSpPr/>
          <p:nvPr/>
        </p:nvCxnSpPr>
        <p:spPr>
          <a:xfrm>
            <a:off x="5791200" y="1981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7" name="Oval 466"/>
          <p:cNvSpPr/>
          <p:nvPr/>
        </p:nvSpPr>
        <p:spPr>
          <a:xfrm>
            <a:off x="6146801" y="2867025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68" name="Straight Connector 467"/>
          <p:cNvCxnSpPr/>
          <p:nvPr/>
        </p:nvCxnSpPr>
        <p:spPr>
          <a:xfrm>
            <a:off x="6324600" y="2133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0" name="Oval 469"/>
          <p:cNvSpPr>
            <a:spLocks noChangeAspect="1"/>
          </p:cNvSpPr>
          <p:nvPr/>
        </p:nvSpPr>
        <p:spPr>
          <a:xfrm>
            <a:off x="6297084" y="271356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72" name="Straight Connector 471"/>
          <p:cNvCxnSpPr/>
          <p:nvPr/>
        </p:nvCxnSpPr>
        <p:spPr>
          <a:xfrm>
            <a:off x="5715000" y="205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/>
          <p:nvPr/>
        </p:nvCxnSpPr>
        <p:spPr>
          <a:xfrm>
            <a:off x="5715000" y="2362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>
            <a:off x="5791200" y="2286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/>
          <p:nvPr/>
        </p:nvCxnSpPr>
        <p:spPr>
          <a:xfrm>
            <a:off x="6172200" y="22860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>
            <a:off x="5943600" y="1828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/>
          <p:nvPr/>
        </p:nvCxnSpPr>
        <p:spPr>
          <a:xfrm>
            <a:off x="5943600" y="213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/>
          <p:nvPr/>
        </p:nvCxnSpPr>
        <p:spPr>
          <a:xfrm>
            <a:off x="5257800" y="205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/>
          <p:nvPr/>
        </p:nvCxnSpPr>
        <p:spPr>
          <a:xfrm>
            <a:off x="5029200" y="2438400"/>
            <a:ext cx="0" cy="16764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/>
          <p:cNvCxnSpPr/>
          <p:nvPr/>
        </p:nvCxnSpPr>
        <p:spPr>
          <a:xfrm>
            <a:off x="5181600" y="2590800"/>
            <a:ext cx="0" cy="13716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/>
          <p:cNvCxnSpPr/>
          <p:nvPr/>
        </p:nvCxnSpPr>
        <p:spPr>
          <a:xfrm>
            <a:off x="4953000" y="2362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/>
          <p:cNvCxnSpPr/>
          <p:nvPr/>
        </p:nvCxnSpPr>
        <p:spPr>
          <a:xfrm>
            <a:off x="5334000" y="20574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>
            <a:off x="5181600" y="2590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>
            <a:off x="5029200" y="2438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/>
          <p:cNvCxnSpPr/>
          <p:nvPr/>
        </p:nvCxnSpPr>
        <p:spPr>
          <a:xfrm>
            <a:off x="5486400" y="20574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0" name="Oval 529"/>
          <p:cNvSpPr/>
          <p:nvPr/>
        </p:nvSpPr>
        <p:spPr>
          <a:xfrm>
            <a:off x="5231342" y="2947459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1" name="Oval 530"/>
          <p:cNvSpPr/>
          <p:nvPr/>
        </p:nvSpPr>
        <p:spPr>
          <a:xfrm>
            <a:off x="5305426" y="28702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2" name="Oval 531"/>
          <p:cNvSpPr>
            <a:spLocks noChangeAspect="1"/>
          </p:cNvSpPr>
          <p:nvPr/>
        </p:nvSpPr>
        <p:spPr>
          <a:xfrm>
            <a:off x="5455709" y="2716742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34" name="Straight Connector 533"/>
          <p:cNvCxnSpPr/>
          <p:nvPr/>
        </p:nvCxnSpPr>
        <p:spPr>
          <a:xfrm>
            <a:off x="7696200" y="2895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/>
          <p:cNvCxnSpPr/>
          <p:nvPr/>
        </p:nvCxnSpPr>
        <p:spPr>
          <a:xfrm>
            <a:off x="7620000" y="29718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/>
          <p:cNvCxnSpPr/>
          <p:nvPr/>
        </p:nvCxnSpPr>
        <p:spPr>
          <a:xfrm>
            <a:off x="7391400" y="33528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7315200" y="34290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9" name="Oval 538"/>
          <p:cNvSpPr/>
          <p:nvPr/>
        </p:nvSpPr>
        <p:spPr>
          <a:xfrm>
            <a:off x="4926542" y="3401484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0" name="Oval 539"/>
          <p:cNvSpPr/>
          <p:nvPr/>
        </p:nvSpPr>
        <p:spPr>
          <a:xfrm>
            <a:off x="5006976" y="3324225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1" name="Oval 540"/>
          <p:cNvSpPr>
            <a:spLocks noChangeAspect="1"/>
          </p:cNvSpPr>
          <p:nvPr/>
        </p:nvSpPr>
        <p:spPr>
          <a:xfrm>
            <a:off x="5157259" y="317076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2" name="Oval 541"/>
          <p:cNvSpPr/>
          <p:nvPr/>
        </p:nvSpPr>
        <p:spPr>
          <a:xfrm>
            <a:off x="6142567" y="3788834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3" name="Oval 542"/>
          <p:cNvSpPr/>
          <p:nvPr/>
        </p:nvSpPr>
        <p:spPr>
          <a:xfrm>
            <a:off x="6223001" y="3711575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4" name="Oval 543"/>
          <p:cNvSpPr>
            <a:spLocks noChangeAspect="1"/>
          </p:cNvSpPr>
          <p:nvPr/>
        </p:nvSpPr>
        <p:spPr>
          <a:xfrm>
            <a:off x="6373284" y="355811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48" name="Straight Connector 547"/>
          <p:cNvCxnSpPr/>
          <p:nvPr/>
        </p:nvCxnSpPr>
        <p:spPr>
          <a:xfrm>
            <a:off x="5334000" y="2895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>
            <a:off x="5257800" y="29718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0" name="Oval 549"/>
          <p:cNvSpPr/>
          <p:nvPr/>
        </p:nvSpPr>
        <p:spPr>
          <a:xfrm>
            <a:off x="3780367" y="3788834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51" name="Oval 550"/>
          <p:cNvSpPr/>
          <p:nvPr/>
        </p:nvSpPr>
        <p:spPr>
          <a:xfrm>
            <a:off x="3860801" y="3711575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52" name="Oval 551"/>
          <p:cNvSpPr>
            <a:spLocks noChangeAspect="1"/>
          </p:cNvSpPr>
          <p:nvPr/>
        </p:nvSpPr>
        <p:spPr>
          <a:xfrm>
            <a:off x="4011084" y="355811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54" name="Straight Connector 553"/>
          <p:cNvCxnSpPr/>
          <p:nvPr/>
        </p:nvCxnSpPr>
        <p:spPr>
          <a:xfrm>
            <a:off x="2971800" y="2895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>
            <a:off x="2895600" y="29718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/>
          <p:nvPr/>
        </p:nvCxnSpPr>
        <p:spPr>
          <a:xfrm>
            <a:off x="2667000" y="33528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/>
          <p:cNvCxnSpPr/>
          <p:nvPr/>
        </p:nvCxnSpPr>
        <p:spPr>
          <a:xfrm>
            <a:off x="2590800" y="34290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9" name="Oval 558"/>
          <p:cNvSpPr/>
          <p:nvPr/>
        </p:nvSpPr>
        <p:spPr>
          <a:xfrm>
            <a:off x="2561167" y="3404659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60" name="Oval 559"/>
          <p:cNvSpPr/>
          <p:nvPr/>
        </p:nvSpPr>
        <p:spPr>
          <a:xfrm>
            <a:off x="2641601" y="33274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61" name="Oval 560"/>
          <p:cNvSpPr>
            <a:spLocks noChangeAspect="1"/>
          </p:cNvSpPr>
          <p:nvPr/>
        </p:nvSpPr>
        <p:spPr>
          <a:xfrm>
            <a:off x="2791884" y="3173942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63" name="Picture 5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4" y="2093259"/>
            <a:ext cx="76200" cy="127000"/>
          </a:xfrm>
          <a:prstGeom prst="rect">
            <a:avLst/>
          </a:prstGeom>
        </p:spPr>
      </p:pic>
      <p:pic>
        <p:nvPicPr>
          <p:cNvPr id="564" name="Picture 5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33600"/>
            <a:ext cx="139700" cy="127000"/>
          </a:xfrm>
          <a:prstGeom prst="rect">
            <a:avLst/>
          </a:prstGeom>
        </p:spPr>
      </p:pic>
      <p:pic>
        <p:nvPicPr>
          <p:cNvPr id="565" name="Picture 5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47" y="2386853"/>
            <a:ext cx="127000" cy="127000"/>
          </a:xfrm>
          <a:prstGeom prst="rect">
            <a:avLst/>
          </a:prstGeom>
        </p:spPr>
      </p:pic>
      <p:sp>
        <p:nvSpPr>
          <p:cNvPr id="566" name="Oval 565"/>
          <p:cNvSpPr/>
          <p:nvPr/>
        </p:nvSpPr>
        <p:spPr>
          <a:xfrm>
            <a:off x="5181600" y="2133600"/>
            <a:ext cx="381000" cy="76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67" name="Oval 566"/>
          <p:cNvSpPr/>
          <p:nvPr/>
        </p:nvSpPr>
        <p:spPr>
          <a:xfrm>
            <a:off x="6019800" y="2438400"/>
            <a:ext cx="381000" cy="76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68" name="Straight Connector 567"/>
          <p:cNvCxnSpPr/>
          <p:nvPr/>
        </p:nvCxnSpPr>
        <p:spPr>
          <a:xfrm>
            <a:off x="2743200" y="762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1" name="Picture 5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19200"/>
            <a:ext cx="4318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4191000" y="2743200"/>
            <a:ext cx="23622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76600" y="1752600"/>
            <a:ext cx="304800" cy="304800"/>
            <a:chOff x="4724400" y="4419600"/>
            <a:chExt cx="304800" cy="304800"/>
          </a:xfrm>
          <a:solidFill>
            <a:schemeClr val="bg1">
              <a:lumMod val="9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1828800" y="1676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BPF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524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718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814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676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BPF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514600" y="1676400"/>
            <a:ext cx="524934" cy="533400"/>
            <a:chOff x="3208866" y="2971800"/>
            <a:chExt cx="524934" cy="533400"/>
          </a:xfrm>
          <a:solidFill>
            <a:schemeClr val="bg1">
              <a:lumMod val="95000"/>
            </a:schemeClr>
          </a:solidFill>
        </p:grpSpPr>
        <p:cxnSp>
          <p:nvCxnSpPr>
            <p:cNvPr id="19" name="Straight Connector 18"/>
            <p:cNvCxnSpPr/>
            <p:nvPr/>
          </p:nvCxnSpPr>
          <p:spPr>
            <a:xfrm flipV="1">
              <a:off x="3276600" y="2971800"/>
              <a:ext cx="381000" cy="533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/>
            <p:cNvSpPr/>
            <p:nvPr/>
          </p:nvSpPr>
          <p:spPr>
            <a:xfrm rot="5400000">
              <a:off x="3276600" y="2971800"/>
              <a:ext cx="457200" cy="457200"/>
            </a:xfrm>
            <a:prstGeom prst="triangl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08866" y="3064933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Times New Roman"/>
                  <a:cs typeface="Times New Roman"/>
                </a:rPr>
                <a:t>AGC</a:t>
              </a:r>
              <a:endParaRPr lang="en-US" sz="1000" dirty="0" smtClean="0">
                <a:latin typeface="Times New Roman"/>
                <a:cs typeface="Times New Roman"/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 flipV="1">
            <a:off x="3429000" y="205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286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200400" y="23622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LO1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343400" y="1905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Pentagon 34"/>
          <p:cNvSpPr/>
          <p:nvPr/>
        </p:nvSpPr>
        <p:spPr>
          <a:xfrm flipH="1">
            <a:off x="4724400" y="1676400"/>
            <a:ext cx="597408" cy="4572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ADC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334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638800" y="1676400"/>
            <a:ext cx="762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DSP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71600" y="160020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RF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86200" y="129540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IF (</a:t>
            </a:r>
            <a:r>
              <a:rPr lang="en-US" sz="1200" smtClean="0">
                <a:latin typeface="Times New Roman"/>
                <a:cs typeface="Times New Roman"/>
              </a:rPr>
              <a:t>70 MHz)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4419600" y="1600200"/>
            <a:ext cx="104069" cy="2286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114800" y="2209800"/>
            <a:ext cx="161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s</a:t>
            </a:r>
            <a:r>
              <a:rPr lang="en-US" sz="1200" dirty="0" smtClean="0">
                <a:latin typeface="Times New Roman"/>
                <a:cs typeface="Times New Roman"/>
              </a:rPr>
              <a:t> = 93.33 </a:t>
            </a:r>
            <a:r>
              <a:rPr lang="en-US" sz="1200" dirty="0" err="1" smtClean="0">
                <a:latin typeface="Times New Roman"/>
                <a:cs typeface="Times New Roman"/>
              </a:rPr>
              <a:t>Msamples</a:t>
            </a:r>
            <a:r>
              <a:rPr lang="en-US" sz="1200" dirty="0" smtClean="0">
                <a:latin typeface="Times New Roman"/>
                <a:cs typeface="Times New Roman"/>
              </a:rPr>
              <a:t>/s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343400" y="3200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0386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43400" y="4572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4724400" y="3048000"/>
            <a:ext cx="304800" cy="304800"/>
            <a:chOff x="4724400" y="4419600"/>
            <a:chExt cx="304800" cy="304800"/>
          </a:xfrm>
          <a:solidFill>
            <a:schemeClr val="bg1"/>
          </a:solidFill>
        </p:grpSpPr>
        <p:sp>
          <p:nvSpPr>
            <p:cNvPr id="48" name="Oval 47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724400" y="4419600"/>
            <a:ext cx="304800" cy="304800"/>
            <a:chOff x="4724400" y="4419600"/>
            <a:chExt cx="304800" cy="304800"/>
          </a:xfrm>
          <a:solidFill>
            <a:schemeClr val="bg1"/>
          </a:solidFill>
        </p:grpSpPr>
        <p:sp>
          <p:nvSpPr>
            <p:cNvPr id="52" name="Oval 51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4648200" y="3657600"/>
            <a:ext cx="457200" cy="45720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4876800" y="3352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876800" y="4114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343400" y="3200400"/>
            <a:ext cx="0" cy="1371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29200" y="3200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029200" y="4572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10200" y="2971800"/>
            <a:ext cx="838200" cy="45720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resampling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410200" y="4343400"/>
            <a:ext cx="838200" cy="45720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resampling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6248400" y="3200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572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876800" y="5105400"/>
            <a:ext cx="1680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s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smtClean="0">
                <a:latin typeface="Times New Roman"/>
                <a:cs typeface="Times New Roman"/>
              </a:rPr>
              <a:t>= 20.625 </a:t>
            </a:r>
            <a:r>
              <a:rPr lang="en-US" sz="1200" dirty="0" err="1" smtClean="0">
                <a:latin typeface="Times New Roman"/>
                <a:cs typeface="Times New Roman"/>
              </a:rPr>
              <a:t>Msamples</a:t>
            </a:r>
            <a:r>
              <a:rPr lang="en-US" sz="1200" dirty="0" smtClean="0">
                <a:latin typeface="Times New Roman"/>
                <a:cs typeface="Times New Roman"/>
              </a:rPr>
              <a:t>/s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304800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I samples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05600" y="441960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Q samples</a:t>
            </a:r>
          </a:p>
        </p:txBody>
      </p:sp>
      <p:sp>
        <p:nvSpPr>
          <p:cNvPr id="70" name="Oval 69"/>
          <p:cNvSpPr/>
          <p:nvPr/>
        </p:nvSpPr>
        <p:spPr>
          <a:xfrm>
            <a:off x="6324600" y="2971800"/>
            <a:ext cx="76200" cy="18288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6400800" y="1752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00800" y="2057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629400" y="160020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I samples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629400" y="190500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Q samples</a:t>
            </a: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334000" y="1981200"/>
            <a:ext cx="152400" cy="2286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6096000" y="4876800"/>
            <a:ext cx="228600" cy="2286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5410200" y="2057400"/>
            <a:ext cx="647700" cy="6858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762000" y="1371600"/>
            <a:ext cx="7772400" cy="4772799"/>
            <a:chOff x="762000" y="1371600"/>
            <a:chExt cx="7772400" cy="4772799"/>
          </a:xfrm>
        </p:grpSpPr>
        <p:sp>
          <p:nvSpPr>
            <p:cNvPr id="75" name="Rectangle 74"/>
            <p:cNvSpPr/>
            <p:nvPr/>
          </p:nvSpPr>
          <p:spPr>
            <a:xfrm>
              <a:off x="2819400" y="1447800"/>
              <a:ext cx="2438400" cy="2362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19400" y="3810000"/>
              <a:ext cx="4114800" cy="2057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371600" y="2057400"/>
              <a:ext cx="10668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modified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T/M receiver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762000" y="1828800"/>
              <a:ext cx="1676400" cy="24622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000" dirty="0">
                  <a:latin typeface="Times New Roman" charset="0"/>
                  <a:ea typeface="Times New Roman" charset="0"/>
                  <a:cs typeface="Times New Roman" charset="0"/>
                </a:rPr>
                <a:t>QSX-RDMS-RM2-Q-1100-X2 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066800" y="2438400"/>
              <a:ext cx="3048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62000" y="2286000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Times New Roman"/>
                  <a:cs typeface="Times New Roman"/>
                </a:rPr>
                <a:t>RF</a:t>
              </a:r>
              <a:endParaRPr lang="en-US" sz="1200" dirty="0" smtClean="0">
                <a:latin typeface="Times New Roman"/>
                <a:cs typeface="Times New Roman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324600" y="25908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Punched Tape 6"/>
            <p:cNvSpPr/>
            <p:nvPr/>
          </p:nvSpPr>
          <p:spPr>
            <a:xfrm>
              <a:off x="2438400" y="2133600"/>
              <a:ext cx="533400" cy="228600"/>
            </a:xfrm>
            <a:prstGeom prst="flowChartPunchedTap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Punched Tape 7"/>
            <p:cNvSpPr/>
            <p:nvPr/>
          </p:nvSpPr>
          <p:spPr>
            <a:xfrm>
              <a:off x="2438400" y="2514600"/>
              <a:ext cx="533400" cy="228600"/>
            </a:xfrm>
            <a:prstGeom prst="flowChartPunchedTap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71800" y="1828800"/>
              <a:ext cx="838200" cy="1143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FPGA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mezzanine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card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1800" y="30480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FPGA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board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2971800"/>
              <a:ext cx="685800" cy="762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1800" y="46482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</a:t>
              </a:r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ost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rocessor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4114800"/>
              <a:ext cx="3886200" cy="2286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PCI </a:t>
              </a:r>
              <a:r>
                <a:rPr lang="en-US" sz="120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Express Bus</a:t>
              </a:r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3124200" y="38100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Up-Down Arrow 15"/>
            <p:cNvSpPr/>
            <p:nvPr/>
          </p:nvSpPr>
          <p:spPr>
            <a:xfrm>
              <a:off x="3124200" y="43434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62400" y="46482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GPU</a:t>
              </a:r>
            </a:p>
          </p:txBody>
        </p:sp>
        <p:sp>
          <p:nvSpPr>
            <p:cNvPr id="18" name="Up-Down Arrow 17"/>
            <p:cNvSpPr/>
            <p:nvPr/>
          </p:nvSpPr>
          <p:spPr>
            <a:xfrm>
              <a:off x="4114800" y="43434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53000" y="46482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GPU</a:t>
              </a:r>
            </a:p>
          </p:txBody>
        </p:sp>
        <p:sp>
          <p:nvSpPr>
            <p:cNvPr id="20" name="Up-Down Arrow 19"/>
            <p:cNvSpPr/>
            <p:nvPr/>
          </p:nvSpPr>
          <p:spPr>
            <a:xfrm>
              <a:off x="5105400" y="43434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43600" y="46482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GPU</a:t>
              </a:r>
            </a:p>
          </p:txBody>
        </p:sp>
        <p:sp>
          <p:nvSpPr>
            <p:cNvPr id="22" name="Up-Down Arrow 21"/>
            <p:cNvSpPr/>
            <p:nvPr/>
          </p:nvSpPr>
          <p:spPr>
            <a:xfrm>
              <a:off x="6096000" y="43434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19307" y="5410200"/>
              <a:ext cx="716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Nvidia</a:t>
              </a:r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Tesla K40</a:t>
              </a:r>
              <a:endParaRPr lang="en-US" sz="1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09907" y="5410200"/>
              <a:ext cx="716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Nvidia</a:t>
              </a:r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Tesla K20</a:t>
              </a:r>
              <a:endParaRPr lang="en-US" sz="1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00507" y="5410200"/>
              <a:ext cx="716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Nvidia</a:t>
              </a:r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Tesla K20</a:t>
              </a:r>
              <a:endParaRPr lang="en-US" sz="1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15200" y="1828800"/>
              <a:ext cx="10668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8-channel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BERT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324600" y="26670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324600" y="1676400"/>
              <a:ext cx="9284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/>
                  <a:cs typeface="Times New Roman"/>
                </a:rPr>
                <a:t>clock </a:t>
              </a:r>
              <a:r>
                <a:rPr lang="en-US" sz="1000" smtClean="0">
                  <a:latin typeface="Times New Roman"/>
                  <a:cs typeface="Times New Roman"/>
                </a:rPr>
                <a:t>and data</a:t>
              </a:r>
              <a:endParaRPr lang="en-US" sz="1000" dirty="0" smtClean="0">
                <a:latin typeface="Times New Roman"/>
                <a:cs typeface="Times New Roman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324600" y="23622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324600" y="24384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324600" y="21336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324600" y="22098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324600" y="19050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324600" y="19812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886200" y="2971800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Times New Roman"/>
                  <a:cs typeface="Times New Roman"/>
                </a:rPr>
                <a:t>HDC (connector)</a:t>
              </a:r>
              <a:endParaRPr lang="en-US" sz="1000" dirty="0" smtClean="0">
                <a:latin typeface="Times New Roman"/>
                <a:cs typeface="Times New Roman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3759200" y="3005667"/>
              <a:ext cx="203200" cy="59266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295400" y="1371600"/>
              <a:ext cx="15488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ribbon cable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(I samples and Q samples)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38400" y="1752600"/>
              <a:ext cx="152400" cy="9144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438400" y="1752600"/>
              <a:ext cx="152400" cy="5334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971800" y="1447800"/>
              <a:ext cx="885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/>
                  <a:cs typeface="Times New Roman"/>
                </a:rPr>
                <a:t>Xlinx</a:t>
              </a:r>
              <a:r>
                <a:rPr lang="en-US" sz="1000" dirty="0" smtClean="0">
                  <a:latin typeface="Times New Roman"/>
                  <a:cs typeface="Times New Roman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FMC XM105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10000" y="3276600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/>
                  <a:cs typeface="Times New Roman"/>
                </a:rPr>
                <a:t>Xlinx</a:t>
              </a:r>
              <a:r>
                <a:rPr lang="en-US" sz="1000" dirty="0" smtClean="0">
                  <a:latin typeface="Times New Roman"/>
                  <a:cs typeface="Times New Roman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ARTIX-7 FPGA AC701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71800" y="5410200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Intel i5-2400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Quad Core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39000" y="1447800"/>
              <a:ext cx="12314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Reach Technologies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BERT-50S-8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6324600" y="28194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324600" y="28956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810000" y="25908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810000" y="26670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810000" y="23622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810000" y="24384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810000" y="21336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810000" y="22098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810000" y="19050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810000" y="19812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10000" y="28194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810000" y="28956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486400" y="1828800"/>
              <a:ext cx="8382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TTL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driver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38600" y="1676400"/>
              <a:ext cx="9284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/>
                  <a:cs typeface="Times New Roman"/>
                </a:rPr>
                <a:t>clock </a:t>
              </a:r>
              <a:r>
                <a:rPr lang="en-US" sz="1000" smtClean="0">
                  <a:latin typeface="Times New Roman"/>
                  <a:cs typeface="Times New Roman"/>
                </a:rPr>
                <a:t>and data</a:t>
              </a:r>
              <a:endParaRPr lang="en-US" sz="1000" dirty="0" smtClean="0">
                <a:latin typeface="Times New Roman"/>
                <a:cs typeface="Times New Roman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819400" y="5867400"/>
              <a:ext cx="411480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2819400" y="1447800"/>
              <a:ext cx="0" cy="441960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819400" y="1447800"/>
              <a:ext cx="243840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257800" y="1447800"/>
              <a:ext cx="0" cy="236220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257800" y="38100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34200" y="3810000"/>
              <a:ext cx="0" cy="205740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3886200" y="5867400"/>
              <a:ext cx="1992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Times New Roman"/>
                  <a:cs typeface="Times New Roman"/>
                </a:rPr>
                <a:t>rack-mount computer chassis</a:t>
              </a:r>
              <a:endParaRPr lang="en-US" sz="1200" dirty="0" smtClean="0">
                <a:latin typeface="Times New Roman"/>
                <a:cs typeface="Times New Roman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257800" y="2971800"/>
              <a:ext cx="1447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rack-mount chassis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162800" y="29718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 New Roman"/>
                  <a:cs typeface="Times New Roman"/>
                </a:rPr>
                <a:t>rack-mount chassis</a:t>
              </a:r>
              <a:endParaRPr lang="en-US" sz="1200" dirty="0" smtClean="0">
                <a:latin typeface="Times New Roman"/>
                <a:cs typeface="Times New Roman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19200" y="2819400"/>
              <a:ext cx="1370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rack-mount chassis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7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9800" y="1676400"/>
            <a:ext cx="9144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receiver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2057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9500" y="192405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RF</a:t>
            </a:r>
          </a:p>
          <a:p>
            <a:r>
              <a:rPr lang="en-US" sz="1000" dirty="0" smtClean="0">
                <a:latin typeface="Times New Roman"/>
                <a:cs typeface="Times New Roman"/>
              </a:rPr>
              <a:t>from antenna</a:t>
            </a:r>
          </a:p>
        </p:txBody>
      </p:sp>
      <p:sp>
        <p:nvSpPr>
          <p:cNvPr id="5" name="Punched Tape 4"/>
          <p:cNvSpPr/>
          <p:nvPr/>
        </p:nvSpPr>
        <p:spPr>
          <a:xfrm>
            <a:off x="3124200" y="1752600"/>
            <a:ext cx="533400" cy="228600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Punched Tape 5"/>
          <p:cNvSpPr/>
          <p:nvPr/>
        </p:nvSpPr>
        <p:spPr>
          <a:xfrm>
            <a:off x="3124200" y="2133600"/>
            <a:ext cx="533400" cy="228600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00400" y="2286000"/>
            <a:ext cx="7620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200400" y="1905000"/>
            <a:ext cx="76200" cy="838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1200" y="2590800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ribbon cable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(I samples and Q samples)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0" y="1676400"/>
            <a:ext cx="1600200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Arial" charset="0"/>
              <a:buChar char="•"/>
            </a:pP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frame sync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estimators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lvl="1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 offset</a:t>
            </a:r>
          </a:p>
          <a:p>
            <a:pPr marL="285750" lvl="1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marL="285750" lvl="1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 variance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 equalizer filters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 offset comp.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apply equalizer filters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(bit decisions)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5800" y="1676400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DSP</a:t>
            </a:r>
            <a:endParaRPr lang="en-US" sz="1000" b="1" dirty="0">
              <a:latin typeface="Times New Roman"/>
              <a:cs typeface="Times New Roma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715000" y="27432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15000" y="2819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5000" y="16002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clock/data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715000" y="2438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715000" y="25146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15000" y="21336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15000" y="22098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15000" y="18288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5000" y="19050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15000" y="30480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15000" y="31242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57600" y="1676400"/>
            <a:ext cx="228600" cy="16002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 FPGA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86400" y="1676400"/>
            <a:ext cx="228600" cy="16002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 FPGA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572000" y="37338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2000" y="36576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572000" y="43434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572000" y="44196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77000" y="1676400"/>
            <a:ext cx="762000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8-channel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09800" y="33528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receiver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09800" y="40386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enabled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57600" y="3352800"/>
            <a:ext cx="914400" cy="6096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preamble/ASM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124200" y="3657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24200" y="3733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657600" y="4038600"/>
            <a:ext cx="914400" cy="6096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preamble/ASM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3124200" y="4343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124200" y="4419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9050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905000" y="4343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1905000" y="2057400"/>
            <a:ext cx="0" cy="2286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1885950" y="3632200"/>
            <a:ext cx="45719" cy="45719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882775" y="2038350"/>
            <a:ext cx="45719" cy="45719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60" y="3164610"/>
            <a:ext cx="5939806" cy="106361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330247" y="1219200"/>
            <a:ext cx="7170362" cy="1854632"/>
            <a:chOff x="1330247" y="1219200"/>
            <a:chExt cx="7170362" cy="1854632"/>
          </a:xfrm>
        </p:grpSpPr>
        <p:grpSp>
          <p:nvGrpSpPr>
            <p:cNvPr id="252" name="Group 251"/>
            <p:cNvGrpSpPr/>
            <p:nvPr>
              <p:custDataLst>
                <p:tags r:id="rId3"/>
              </p:custDataLst>
            </p:nvPr>
          </p:nvGrpSpPr>
          <p:grpSpPr>
            <a:xfrm>
              <a:off x="1330247" y="1219200"/>
              <a:ext cx="7170362" cy="1854632"/>
              <a:chOff x="2347328" y="2891367"/>
              <a:chExt cx="7170362" cy="1854632"/>
            </a:xfrm>
          </p:grpSpPr>
          <p:grpSp>
            <p:nvGrpSpPr>
              <p:cNvPr id="251" name="Group 250"/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2347328" y="2891367"/>
                <a:ext cx="7170362" cy="1854632"/>
                <a:chOff x="2347328" y="2891367"/>
                <a:chExt cx="7170362" cy="1854632"/>
              </a:xfrm>
            </p:grpSpPr>
            <p:sp>
              <p:nvSpPr>
                <p:cNvPr id="115" name="Flowchart: Summing Junction 114"/>
                <p:cNvSpPr/>
                <p:nvPr/>
              </p:nvSpPr>
              <p:spPr>
                <a:xfrm>
                  <a:off x="3337929" y="2999383"/>
                  <a:ext cx="420624" cy="421747"/>
                </a:xfrm>
                <a:prstGeom prst="flowChartSummingJunction">
                  <a:avLst/>
                </a:prstGeom>
                <a:noFill/>
                <a:ln w="1905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698290" y="4115063"/>
                  <a:ext cx="859536" cy="6309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PED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3758553" y="4115063"/>
                  <a:ext cx="859536" cy="6309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DDS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5" name="Straight Arrow Connector 164"/>
                <p:cNvCxnSpPr/>
                <p:nvPr/>
              </p:nvCxnSpPr>
              <p:spPr>
                <a:xfrm flipV="1">
                  <a:off x="3758553" y="3210256"/>
                  <a:ext cx="3919293" cy="1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Elbow Connector 167"/>
                <p:cNvCxnSpPr>
                  <a:stCxn id="117" idx="1"/>
                  <a:endCxn id="115" idx="4"/>
                </p:cNvCxnSpPr>
                <p:nvPr/>
              </p:nvCxnSpPr>
              <p:spPr>
                <a:xfrm rot="10800000">
                  <a:off x="3548241" y="3421131"/>
                  <a:ext cx="210312" cy="1009401"/>
                </a:xfrm>
                <a:prstGeom prst="bentConnector2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Picture 169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6450" y="4124105"/>
                  <a:ext cx="419048" cy="251429"/>
                </a:xfrm>
                <a:prstGeom prst="rect">
                  <a:avLst/>
                </a:prstGeom>
              </p:spPr>
            </p:pic>
            <p:cxnSp>
              <p:nvCxnSpPr>
                <p:cNvPr id="176" name="Straight Arrow Connector 175"/>
                <p:cNvCxnSpPr/>
                <p:nvPr/>
              </p:nvCxnSpPr>
              <p:spPr>
                <a:xfrm>
                  <a:off x="7128058" y="3208185"/>
                  <a:ext cx="0" cy="900698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>
                  <a:stCxn id="119" idx="1"/>
                  <a:endCxn id="122" idx="3"/>
                </p:cNvCxnSpPr>
                <p:nvPr/>
              </p:nvCxnSpPr>
              <p:spPr>
                <a:xfrm flipH="1">
                  <a:off x="5973658" y="4430531"/>
                  <a:ext cx="724632" cy="0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>
                  <a:stCxn id="122" idx="0"/>
                  <a:endCxn id="117" idx="3"/>
                </p:cNvCxnSpPr>
                <p:nvPr/>
              </p:nvCxnSpPr>
              <p:spPr>
                <a:xfrm flipH="1">
                  <a:off x="4618089" y="4430531"/>
                  <a:ext cx="724633" cy="0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8" name="Picture 187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8290" y="4124105"/>
                  <a:ext cx="620190" cy="277333"/>
                </a:xfrm>
                <a:prstGeom prst="rect">
                  <a:avLst/>
                </a:prstGeom>
              </p:spPr>
            </p:pic>
            <p:cxnSp>
              <p:nvCxnSpPr>
                <p:cNvPr id="189" name="Straight Arrow Connector 188"/>
                <p:cNvCxnSpPr/>
                <p:nvPr/>
              </p:nvCxnSpPr>
              <p:spPr>
                <a:xfrm>
                  <a:off x="2880729" y="3210256"/>
                  <a:ext cx="457200" cy="0"/>
                </a:xfrm>
                <a:prstGeom prst="straightConnector1">
                  <a:avLst/>
                </a:prstGeom>
                <a:noFill/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>
                  <a:off x="8537382" y="3210256"/>
                  <a:ext cx="457200" cy="0"/>
                </a:xfrm>
                <a:prstGeom prst="straightConnector1">
                  <a:avLst/>
                </a:prstGeom>
                <a:noFill/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49274" y="2891367"/>
                  <a:ext cx="540953" cy="25142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7" name="Picture 196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328" y="3084542"/>
                  <a:ext cx="438857" cy="251429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7" name="Picture 236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1880" y="3084542"/>
                  <a:ext cx="435810" cy="251429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Group 120"/>
              <p:cNvGrpSpPr/>
              <p:nvPr/>
            </p:nvGrpSpPr>
            <p:grpSpPr>
              <a:xfrm>
                <a:off x="5342722" y="4115063"/>
                <a:ext cx="630936" cy="630936"/>
                <a:chOff x="7035800" y="3886199"/>
                <a:chExt cx="457200" cy="457200"/>
              </a:xfrm>
              <a:noFill/>
            </p:grpSpPr>
            <p:sp>
              <p:nvSpPr>
                <p:cNvPr id="122" name="Isosceles Triangle 121"/>
                <p:cNvSpPr/>
                <p:nvPr/>
              </p:nvSpPr>
              <p:spPr>
                <a:xfrm rot="16200000">
                  <a:off x="7035800" y="3886199"/>
                  <a:ext cx="457200" cy="457200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23" name="Picture 122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700" y="4041198"/>
                  <a:ext cx="202667" cy="147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49" name="Group 148"/>
              <p:cNvGrpSpPr/>
              <p:nvPr/>
            </p:nvGrpSpPr>
            <p:grpSpPr>
              <a:xfrm>
                <a:off x="7677846" y="2894788"/>
                <a:ext cx="859536" cy="630936"/>
                <a:chOff x="9921261" y="2949420"/>
                <a:chExt cx="859536" cy="630936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0014072" y="3033037"/>
                  <a:ext cx="673915" cy="463703"/>
                  <a:chOff x="10068423" y="3051037"/>
                  <a:chExt cx="673915" cy="463703"/>
                </a:xfrm>
              </p:grpSpPr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10068423" y="3289231"/>
                    <a:ext cx="673915" cy="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rot="10800000" flipH="1">
                    <a:off x="10405380" y="3057541"/>
                    <a:ext cx="310196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>
                    <a:off x="10405380" y="3051145"/>
                    <a:ext cx="0" cy="46359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/>
                  <p:cNvGrpSpPr/>
                  <p:nvPr/>
                </p:nvGrpSpPr>
                <p:grpSpPr>
                  <a:xfrm rot="10800000">
                    <a:off x="10098458" y="3051037"/>
                    <a:ext cx="310196" cy="463595"/>
                    <a:chOff x="9948559" y="2895600"/>
                    <a:chExt cx="310196" cy="463595"/>
                  </a:xfrm>
                </p:grpSpPr>
                <p:cxnSp>
                  <p:nvCxnSpPr>
                    <p:cNvPr id="143" name="Straight Connector 142"/>
                    <p:cNvCxnSpPr/>
                    <p:nvPr/>
                  </p:nvCxnSpPr>
                  <p:spPr>
                    <a:xfrm rot="10800000" flipH="1">
                      <a:off x="9948559" y="2901996"/>
                      <a:ext cx="310196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/>
                    <p:cNvCxnSpPr/>
                    <p:nvPr/>
                  </p:nvCxnSpPr>
                  <p:spPr>
                    <a:xfrm>
                      <a:off x="9948559" y="2895600"/>
                      <a:ext cx="0" cy="463595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7" name="Rectangle 146"/>
                <p:cNvSpPr/>
                <p:nvPr/>
              </p:nvSpPr>
              <p:spPr>
                <a:xfrm>
                  <a:off x="9921261" y="2949420"/>
                  <a:ext cx="859536" cy="6309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61" name="Elbow Connector 260"/>
            <p:cNvCxnSpPr>
              <a:endCxn id="119" idx="3"/>
            </p:cNvCxnSpPr>
            <p:nvPr/>
          </p:nvCxnSpPr>
          <p:spPr>
            <a:xfrm rot="5400000">
              <a:off x="6534660" y="1544122"/>
              <a:ext cx="1220327" cy="1208156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4" y="4320923"/>
            <a:ext cx="6000758" cy="758857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648200" y="3581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entagon 3"/>
          <p:cNvSpPr/>
          <p:nvPr/>
        </p:nvSpPr>
        <p:spPr>
          <a:xfrm flipH="1">
            <a:off x="5029200" y="3276600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ADC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715000" y="3581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086600" y="3581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962400" y="3276600"/>
            <a:ext cx="685800" cy="609600"/>
            <a:chOff x="3048000" y="1600200"/>
            <a:chExt cx="685800" cy="609600"/>
          </a:xfrm>
        </p:grpSpPr>
        <p:sp>
          <p:nvSpPr>
            <p:cNvPr id="2" name="Rectangle 1"/>
            <p:cNvSpPr/>
            <p:nvPr/>
          </p:nvSpPr>
          <p:spPr>
            <a:xfrm>
              <a:off x="30480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>
            <a:off x="2895600" y="3581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276600" y="3429000"/>
            <a:ext cx="304800" cy="304800"/>
            <a:chOff x="2895600" y="1752600"/>
            <a:chExt cx="304800" cy="304800"/>
          </a:xfrm>
        </p:grpSpPr>
        <p:sp>
          <p:nvSpPr>
            <p:cNvPr id="13" name="Oval 12"/>
            <p:cNvSpPr/>
            <p:nvPr/>
          </p:nvSpPr>
          <p:spPr>
            <a:xfrm>
              <a:off x="2895600" y="17526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048000" y="1828800"/>
              <a:ext cx="0" cy="15240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971800" y="1905000"/>
              <a:ext cx="1524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V="1">
            <a:off x="3429000" y="3733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2000" y="1295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86200" y="990600"/>
            <a:ext cx="685800" cy="609600"/>
            <a:chOff x="1828800" y="1600200"/>
            <a:chExt cx="685800" cy="609600"/>
          </a:xfrm>
        </p:grpSpPr>
        <p:sp>
          <p:nvSpPr>
            <p:cNvPr id="25" name="Rectangle 24"/>
            <p:cNvSpPr/>
            <p:nvPr/>
          </p:nvSpPr>
          <p:spPr>
            <a:xfrm>
              <a:off x="18288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34" name="Straight Connector 33"/>
          <p:cNvCxnSpPr/>
          <p:nvPr/>
        </p:nvCxnSpPr>
        <p:spPr>
          <a:xfrm>
            <a:off x="3505200" y="1295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81000" y="9906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96200" y="32766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DSP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990600"/>
            <a:ext cx="228600" cy="1651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276600"/>
            <a:ext cx="241300" cy="1651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3276600"/>
            <a:ext cx="393700" cy="1651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4191000"/>
            <a:ext cx="1549400" cy="3302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4648200"/>
            <a:ext cx="1600200" cy="3302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657262" y="3886200"/>
            <a:ext cx="11480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Times New Roman"/>
                <a:cs typeface="Times New Roman"/>
              </a:rPr>
              <a:t>preamble detector</a:t>
            </a:r>
          </a:p>
          <a:p>
            <a:r>
              <a:rPr lang="en-US" sz="1050" dirty="0" smtClean="0">
                <a:latin typeface="Times New Roman"/>
                <a:cs typeface="Times New Roman"/>
              </a:rPr>
              <a:t>estimators</a:t>
            </a:r>
          </a:p>
          <a:p>
            <a:r>
              <a:rPr lang="en-US" sz="1050" dirty="0" smtClean="0">
                <a:latin typeface="Times New Roman"/>
                <a:cs typeface="Times New Roman"/>
              </a:rPr>
              <a:t>equalizer</a:t>
            </a:r>
          </a:p>
          <a:p>
            <a:r>
              <a:rPr lang="en-US" sz="1050" dirty="0" smtClean="0">
                <a:latin typeface="Times New Roman"/>
                <a:cs typeface="Times New Roman"/>
              </a:rPr>
              <a:t>demodulator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590800" y="3429000"/>
            <a:ext cx="304800" cy="304800"/>
            <a:chOff x="4724400" y="4419600"/>
            <a:chExt cx="304800" cy="304800"/>
          </a:xfrm>
          <a:solidFill>
            <a:schemeClr val="bg1">
              <a:lumMod val="95000"/>
            </a:schemeClr>
          </a:solidFill>
        </p:grpSpPr>
        <p:sp>
          <p:nvSpPr>
            <p:cNvPr id="55" name="Oval 54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V="1">
            <a:off x="2743200" y="3733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581400" y="3581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062" y="4114800"/>
            <a:ext cx="317500" cy="139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3862" y="4114800"/>
            <a:ext cx="342900" cy="1651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7391400" y="3657600"/>
            <a:ext cx="0" cy="1143000"/>
          </a:xfrm>
          <a:prstGeom prst="line">
            <a:avLst/>
          </a:prstGeom>
          <a:ln w="635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019800" y="3657600"/>
            <a:ext cx="0" cy="685800"/>
          </a:xfrm>
          <a:prstGeom prst="line">
            <a:avLst/>
          </a:prstGeom>
          <a:ln w="635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791200" y="4343400"/>
            <a:ext cx="228600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867400" y="4800600"/>
            <a:ext cx="1524000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209800" y="3581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5105400" y="990600"/>
            <a:ext cx="685800" cy="609600"/>
            <a:chOff x="2286000" y="457200"/>
            <a:chExt cx="685800" cy="609600"/>
          </a:xfrm>
        </p:grpSpPr>
        <p:sp>
          <p:nvSpPr>
            <p:cNvPr id="138" name="Rectangle 137"/>
            <p:cNvSpPr/>
            <p:nvPr/>
          </p:nvSpPr>
          <p:spPr>
            <a:xfrm>
              <a:off x="2286000" y="457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38400" y="685800"/>
              <a:ext cx="381000" cy="165100"/>
            </a:xfrm>
            <a:prstGeom prst="rect">
              <a:avLst/>
            </a:prstGeom>
          </p:spPr>
        </p:pic>
      </p:grpSp>
      <p:sp>
        <p:nvSpPr>
          <p:cNvPr id="147" name="Rectangle 146"/>
          <p:cNvSpPr/>
          <p:nvPr/>
        </p:nvSpPr>
        <p:spPr>
          <a:xfrm>
            <a:off x="6324600" y="388620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resampling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filter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6324600" y="3276600"/>
            <a:ext cx="762000" cy="609600"/>
            <a:chOff x="8001000" y="457200"/>
            <a:chExt cx="762000" cy="609600"/>
          </a:xfrm>
        </p:grpSpPr>
        <p:sp>
          <p:nvSpPr>
            <p:cNvPr id="5" name="Rectangle 4"/>
            <p:cNvSpPr/>
            <p:nvPr/>
          </p:nvSpPr>
          <p:spPr>
            <a:xfrm>
              <a:off x="8001000" y="457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53400" y="685800"/>
              <a:ext cx="469900" cy="165100"/>
            </a:xfrm>
            <a:prstGeom prst="rect">
              <a:avLst/>
            </a:prstGeom>
          </p:spPr>
        </p:pic>
      </p:grpSp>
      <p:pic>
        <p:nvPicPr>
          <p:cNvPr id="149" name="Picture 1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1400" y="3276600"/>
            <a:ext cx="304800" cy="16510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600" y="3276600"/>
            <a:ext cx="304800" cy="1651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8200" y="990600"/>
            <a:ext cx="292100" cy="1651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1200" y="3276600"/>
            <a:ext cx="431800" cy="1778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28800" y="3505200"/>
            <a:ext cx="292100" cy="165100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2200" y="5029200"/>
            <a:ext cx="2146300" cy="444500"/>
          </a:xfrm>
          <a:prstGeom prst="rect">
            <a:avLst/>
          </a:prstGeom>
        </p:spPr>
      </p:pic>
      <p:sp>
        <p:nvSpPr>
          <p:cNvPr id="162" name="Pentagon 161"/>
          <p:cNvSpPr/>
          <p:nvPr/>
        </p:nvSpPr>
        <p:spPr>
          <a:xfrm>
            <a:off x="2819400" y="990600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DAC</a:t>
            </a:r>
          </a:p>
        </p:txBody>
      </p:sp>
      <p:cxnSp>
        <p:nvCxnSpPr>
          <p:cNvPr id="163" name="Straight Connector 162"/>
          <p:cNvCxnSpPr/>
          <p:nvPr/>
        </p:nvCxnSpPr>
        <p:spPr>
          <a:xfrm>
            <a:off x="1066800" y="1295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1676400" y="1600200"/>
            <a:ext cx="762000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reconstruction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filter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1676400" y="990600"/>
            <a:ext cx="762000" cy="609600"/>
            <a:chOff x="-152400" y="1600200"/>
            <a:chExt cx="762000" cy="609600"/>
          </a:xfrm>
        </p:grpSpPr>
        <p:sp>
          <p:nvSpPr>
            <p:cNvPr id="167" name="Rectangle 166"/>
            <p:cNvSpPr/>
            <p:nvPr/>
          </p:nvSpPr>
          <p:spPr>
            <a:xfrm>
              <a:off x="-152400" y="1600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1828800"/>
              <a:ext cx="495300" cy="165100"/>
            </a:xfrm>
            <a:prstGeom prst="rect">
              <a:avLst/>
            </a:prstGeom>
          </p:spPr>
        </p:pic>
      </p:grpSp>
      <p:cxnSp>
        <p:nvCxnSpPr>
          <p:cNvPr id="171" name="Straight Connector 170"/>
          <p:cNvCxnSpPr/>
          <p:nvPr/>
        </p:nvCxnSpPr>
        <p:spPr>
          <a:xfrm>
            <a:off x="2438400" y="1295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5791200" y="1295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2" name="Picture 2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1219200"/>
            <a:ext cx="292100" cy="16510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1828800"/>
            <a:ext cx="1333500" cy="3937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62200" y="4572000"/>
            <a:ext cx="1409700" cy="635000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3000" y="990600"/>
            <a:ext cx="406400" cy="177800"/>
          </a:xfrm>
          <a:prstGeom prst="rect">
            <a:avLst/>
          </a:prstGeom>
        </p:spPr>
      </p:pic>
      <p:cxnSp>
        <p:nvCxnSpPr>
          <p:cNvPr id="216" name="Straight Connector 215"/>
          <p:cNvCxnSpPr/>
          <p:nvPr/>
        </p:nvCxnSpPr>
        <p:spPr>
          <a:xfrm>
            <a:off x="6324600" y="1447800"/>
            <a:ext cx="0" cy="106680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1981200" y="2514600"/>
            <a:ext cx="0" cy="91440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981200" y="2514600"/>
            <a:ext cx="4343400" cy="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304800" y="1600200"/>
            <a:ext cx="762000" cy="55399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discrete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time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modulator</a:t>
            </a:r>
            <a:endParaRPr lang="en-US"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83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7912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entagon 2"/>
          <p:cNvSpPr/>
          <p:nvPr/>
        </p:nvSpPr>
        <p:spPr>
          <a:xfrm flipH="1">
            <a:off x="6172200" y="533400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ADC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58000" y="8382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2296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105400" y="533400"/>
            <a:ext cx="685800" cy="609600"/>
            <a:chOff x="3048000" y="1600200"/>
            <a:chExt cx="685800" cy="609600"/>
          </a:xfrm>
        </p:grpSpPr>
        <p:sp>
          <p:nvSpPr>
            <p:cNvPr id="7" name="Rectangle 6"/>
            <p:cNvSpPr/>
            <p:nvPr/>
          </p:nvSpPr>
          <p:spPr>
            <a:xfrm>
              <a:off x="30480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>
          <a:xfrm>
            <a:off x="36576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971800" y="533400"/>
            <a:ext cx="685800" cy="609600"/>
            <a:chOff x="1828800" y="1600200"/>
            <a:chExt cx="685800" cy="609600"/>
          </a:xfrm>
        </p:grpSpPr>
        <p:sp>
          <p:nvSpPr>
            <p:cNvPr id="11" name="Rectangle 10"/>
            <p:cNvSpPr/>
            <p:nvPr/>
          </p:nvSpPr>
          <p:spPr>
            <a:xfrm>
              <a:off x="18288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>
            <a:off x="25908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52800" y="6553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2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971800" y="6858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105400" y="6705600"/>
            <a:ext cx="304800" cy="304800"/>
            <a:chOff x="2895600" y="1752600"/>
            <a:chExt cx="304800" cy="304800"/>
          </a:xfrm>
        </p:grpSpPr>
        <p:sp>
          <p:nvSpPr>
            <p:cNvPr id="24" name="Oval 23"/>
            <p:cNvSpPr/>
            <p:nvPr/>
          </p:nvSpPr>
          <p:spPr>
            <a:xfrm>
              <a:off x="2895600" y="17526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048000" y="1828800"/>
              <a:ext cx="0" cy="15240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971800" y="1905000"/>
              <a:ext cx="1524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/>
          <p:cNvCxnSpPr/>
          <p:nvPr/>
        </p:nvCxnSpPr>
        <p:spPr>
          <a:xfrm flipV="1">
            <a:off x="5257800" y="7010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724400" y="6858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10200" y="6858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943600" y="6553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DSP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038600" y="533400"/>
            <a:ext cx="685800" cy="609600"/>
            <a:chOff x="2286000" y="457200"/>
            <a:chExt cx="685800" cy="609600"/>
          </a:xfrm>
        </p:grpSpPr>
        <p:sp>
          <p:nvSpPr>
            <p:cNvPr id="36" name="Rectangle 35"/>
            <p:cNvSpPr/>
            <p:nvPr/>
          </p:nvSpPr>
          <p:spPr>
            <a:xfrm>
              <a:off x="2286000" y="457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8400" y="685800"/>
              <a:ext cx="381000" cy="165100"/>
            </a:xfrm>
            <a:prstGeom prst="rect">
              <a:avLst/>
            </a:prstGeom>
          </p:spPr>
        </p:pic>
      </p:grpSp>
      <p:cxnSp>
        <p:nvCxnSpPr>
          <p:cNvPr id="38" name="Straight Connector 37"/>
          <p:cNvCxnSpPr/>
          <p:nvPr/>
        </p:nvCxnSpPr>
        <p:spPr>
          <a:xfrm>
            <a:off x="47244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eft Brace 38"/>
          <p:cNvSpPr/>
          <p:nvPr/>
        </p:nvSpPr>
        <p:spPr>
          <a:xfrm rot="16200000">
            <a:off x="4343400" y="-152400"/>
            <a:ext cx="76200" cy="28194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>
            <a:off x="1905000" y="533400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DAC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5240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810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62000" y="1143000"/>
            <a:ext cx="762000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1000" smtClean="0">
                <a:latin typeface="Times New Roman"/>
                <a:cs typeface="Times New Roman"/>
              </a:rPr>
              <a:t>reconstruction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filter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62000" y="533400"/>
            <a:ext cx="762000" cy="609600"/>
            <a:chOff x="-152400" y="1600200"/>
            <a:chExt cx="762000" cy="609600"/>
          </a:xfrm>
        </p:grpSpPr>
        <p:sp>
          <p:nvSpPr>
            <p:cNvPr id="45" name="Rectangle 44"/>
            <p:cNvSpPr/>
            <p:nvPr/>
          </p:nvSpPr>
          <p:spPr>
            <a:xfrm>
              <a:off x="-152400" y="1600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828800"/>
              <a:ext cx="495300" cy="165100"/>
            </a:xfrm>
            <a:prstGeom prst="rect">
              <a:avLst/>
            </a:prstGeom>
          </p:spPr>
        </p:pic>
      </p:grpSp>
      <p:sp>
        <p:nvSpPr>
          <p:cNvPr id="47" name="Rectangle 46"/>
          <p:cNvSpPr/>
          <p:nvPr/>
        </p:nvSpPr>
        <p:spPr>
          <a:xfrm>
            <a:off x="7467600" y="114300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resampling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filter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467600" y="533400"/>
            <a:ext cx="762000" cy="609600"/>
            <a:chOff x="8001000" y="457200"/>
            <a:chExt cx="762000" cy="609600"/>
          </a:xfrm>
        </p:grpSpPr>
        <p:sp>
          <p:nvSpPr>
            <p:cNvPr id="49" name="Rectangle 48"/>
            <p:cNvSpPr/>
            <p:nvPr/>
          </p:nvSpPr>
          <p:spPr>
            <a:xfrm>
              <a:off x="8001000" y="457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685800"/>
              <a:ext cx="469900" cy="165100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1447800"/>
            <a:ext cx="2019300" cy="1651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057400"/>
            <a:ext cx="1435100" cy="177800"/>
          </a:xfrm>
          <a:prstGeom prst="rect">
            <a:avLst/>
          </a:prstGeom>
        </p:spPr>
      </p:pic>
      <p:sp>
        <p:nvSpPr>
          <p:cNvPr id="55" name="Left Brace 54"/>
          <p:cNvSpPr/>
          <p:nvPr/>
        </p:nvSpPr>
        <p:spPr>
          <a:xfrm rot="16200000">
            <a:off x="4343400" y="-609600"/>
            <a:ext cx="76200" cy="49530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2667000"/>
            <a:ext cx="1968500" cy="177800"/>
          </a:xfrm>
          <a:prstGeom prst="rect">
            <a:avLst/>
          </a:prstGeom>
        </p:spPr>
      </p:pic>
      <p:sp>
        <p:nvSpPr>
          <p:cNvPr id="57" name="Left Brace 56"/>
          <p:cNvSpPr/>
          <p:nvPr/>
        </p:nvSpPr>
        <p:spPr>
          <a:xfrm rot="16200000">
            <a:off x="3771900" y="-571500"/>
            <a:ext cx="76200" cy="60960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/>
          <p:cNvSpPr/>
          <p:nvPr/>
        </p:nvSpPr>
        <p:spPr>
          <a:xfrm rot="16200000">
            <a:off x="4457700" y="-647700"/>
            <a:ext cx="76200" cy="7467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905000" y="1219200"/>
            <a:ext cx="0" cy="5334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8000" y="1219200"/>
            <a:ext cx="0" cy="5334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858000" y="1905000"/>
            <a:ext cx="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62000" y="1447800"/>
            <a:ext cx="0" cy="9144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62000" y="2514600"/>
            <a:ext cx="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229600" y="1219200"/>
            <a:ext cx="0" cy="17526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533400"/>
            <a:ext cx="393700" cy="165100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2895600" y="4800601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Pentagon 67"/>
          <p:cNvSpPr/>
          <p:nvPr/>
        </p:nvSpPr>
        <p:spPr>
          <a:xfrm flipH="1">
            <a:off x="3276600" y="4495801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ADC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3962400" y="4800601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105400" y="4800601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2209800" y="4495801"/>
            <a:ext cx="685800" cy="609600"/>
            <a:chOff x="3048000" y="1600200"/>
            <a:chExt cx="685800" cy="609600"/>
          </a:xfrm>
        </p:grpSpPr>
        <p:sp>
          <p:nvSpPr>
            <p:cNvPr id="72" name="Rectangle 71"/>
            <p:cNvSpPr/>
            <p:nvPr/>
          </p:nvSpPr>
          <p:spPr>
            <a:xfrm>
              <a:off x="30480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828800" y="4800601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343400" y="4495801"/>
            <a:ext cx="762000" cy="609600"/>
            <a:chOff x="8001000" y="457200"/>
            <a:chExt cx="762000" cy="609600"/>
          </a:xfrm>
        </p:grpSpPr>
        <p:sp>
          <p:nvSpPr>
            <p:cNvPr id="78" name="Rectangle 77"/>
            <p:cNvSpPr/>
            <p:nvPr/>
          </p:nvSpPr>
          <p:spPr>
            <a:xfrm>
              <a:off x="8001000" y="457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685800"/>
              <a:ext cx="469900" cy="165100"/>
            </a:xfrm>
            <a:prstGeom prst="rect">
              <a:avLst/>
            </a:prstGeom>
          </p:spPr>
        </p:pic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4724401"/>
            <a:ext cx="342900" cy="165100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152400" y="304800"/>
            <a:ext cx="8686800" cy="3276600"/>
          </a:xfrm>
          <a:prstGeom prst="roundRect">
            <a:avLst>
              <a:gd name="adj" fmla="val 6331"/>
            </a:avLst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5410201"/>
            <a:ext cx="1473200" cy="1651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33800" y="5410201"/>
            <a:ext cx="1473200" cy="177800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H="1">
            <a:off x="2895600" y="4876801"/>
            <a:ext cx="15240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3962400" y="4876801"/>
            <a:ext cx="15240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6600" y="3200400"/>
            <a:ext cx="2425700" cy="330200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295400" y="4191000"/>
            <a:ext cx="7086600" cy="1600201"/>
          </a:xfrm>
          <a:prstGeom prst="roundRect">
            <a:avLst>
              <a:gd name="adj" fmla="val 6331"/>
            </a:avLst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038600" y="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signal model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038600" y="388620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noise model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2438400" y="6400800"/>
            <a:ext cx="4267200" cy="1600201"/>
          </a:xfrm>
          <a:prstGeom prst="roundRect">
            <a:avLst>
              <a:gd name="adj" fmla="val 6331"/>
            </a:avLst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24200" y="6096000"/>
            <a:ext cx="2719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equivalent discrete-time system model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09600"/>
            <a:ext cx="406400" cy="177800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4038600" y="6858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/>
          <p:cNvGrpSpPr/>
          <p:nvPr/>
        </p:nvGrpSpPr>
        <p:grpSpPr>
          <a:xfrm>
            <a:off x="4419600" y="6705600"/>
            <a:ext cx="304800" cy="304800"/>
            <a:chOff x="4724400" y="4419600"/>
            <a:chExt cx="304800" cy="304800"/>
          </a:xfrm>
          <a:solidFill>
            <a:schemeClr val="bg1">
              <a:lumMod val="95000"/>
            </a:schemeClr>
          </a:solidFill>
        </p:grpSpPr>
        <p:sp>
          <p:nvSpPr>
            <p:cNvPr id="109" name="Oval 108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Straight Connector 111"/>
          <p:cNvCxnSpPr/>
          <p:nvPr/>
        </p:nvCxnSpPr>
        <p:spPr>
          <a:xfrm flipV="1">
            <a:off x="4572000" y="7010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7391400"/>
            <a:ext cx="342900" cy="1397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7200" y="7620000"/>
            <a:ext cx="647700" cy="1397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4200" y="533400"/>
            <a:ext cx="431800" cy="177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62600" y="4648200"/>
            <a:ext cx="2374900" cy="33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5400" y="7391400"/>
            <a:ext cx="1168400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67000" y="6775450"/>
            <a:ext cx="266700" cy="16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86400" y="6553200"/>
            <a:ext cx="279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1183341" cy="8382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133600" y="3048000"/>
            <a:ext cx="58674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>
            <a:off x="5791200" y="3124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95400" y="129540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Transmitter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295400"/>
            <a:ext cx="914400" cy="914400"/>
          </a:xfrm>
          <a:prstGeom prst="rect">
            <a:avLst/>
          </a:prstGeom>
          <a:solidFill>
            <a:srgbClr val="F2F2F2"/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Receiver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1200" y="914400"/>
            <a:ext cx="8400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IF (70 MHz)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791200" y="17526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77000" y="1295400"/>
            <a:ext cx="914400" cy="914400"/>
          </a:xfrm>
          <a:prstGeom prst="rect">
            <a:avLst/>
          </a:prstGeom>
          <a:solidFill>
            <a:srgbClr val="F2F2F2"/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 Acquisition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System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(100 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Msamp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/s)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0" y="22098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Cobham</a:t>
            </a:r>
            <a:r>
              <a:rPr lang="en-US" sz="1000" dirty="0" smtClean="0">
                <a:latin typeface="Times New Roman"/>
                <a:cs typeface="Times New Roman"/>
              </a:rPr>
              <a:t> M/A-COM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SMR 5550i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2479" y="2209800"/>
            <a:ext cx="1166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Wideband Systems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DRS 3300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391400" y="1752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0" y="1608665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hard  drive file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000" y="4953000"/>
            <a:ext cx="7620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hard  drive file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81200" y="5105400"/>
            <a:ext cx="1828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19600" y="4648200"/>
            <a:ext cx="914400" cy="914400"/>
            <a:chOff x="2057400" y="2819400"/>
            <a:chExt cx="914400" cy="914400"/>
          </a:xfrm>
          <a:solidFill>
            <a:schemeClr val="bg1"/>
          </a:solidFill>
        </p:grpSpPr>
        <p:sp>
          <p:nvSpPr>
            <p:cNvPr id="25" name="Rectangle 24"/>
            <p:cNvSpPr/>
            <p:nvPr/>
          </p:nvSpPr>
          <p:spPr>
            <a:xfrm>
              <a:off x="2057400" y="2819400"/>
              <a:ext cx="914400" cy="914400"/>
            </a:xfrm>
            <a:prstGeom prst="rect">
              <a:avLst/>
            </a:prstGeom>
            <a:grpFill/>
            <a:ln w="254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resample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by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332" y="3420533"/>
              <a:ext cx="355600" cy="165100"/>
            </a:xfrm>
            <a:prstGeom prst="rect">
              <a:avLst/>
            </a:prstGeom>
            <a:grpFill/>
            <a:ln w="25400" cmpd="sng">
              <a:noFill/>
            </a:ln>
          </p:spPr>
        </p:pic>
      </p:grpSp>
      <p:sp>
        <p:nvSpPr>
          <p:cNvPr id="29" name="Oval 28"/>
          <p:cNvSpPr/>
          <p:nvPr/>
        </p:nvSpPr>
        <p:spPr>
          <a:xfrm>
            <a:off x="3810000" y="4953000"/>
            <a:ext cx="304800" cy="304800"/>
          </a:xfrm>
          <a:prstGeom prst="ellipse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886200" y="50292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886200" y="50292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14800" y="5105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715000"/>
            <a:ext cx="495300" cy="139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962400" y="5257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34000" y="5105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943600" y="4648200"/>
            <a:ext cx="914400" cy="914400"/>
          </a:xfrm>
          <a:prstGeom prst="rect">
            <a:avLst/>
          </a:prstGeom>
          <a:solidFill>
            <a:srgbClr val="FFFFFF"/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MDR’s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Matlab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script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858000" y="5105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5029200" y="228600"/>
            <a:ext cx="2912970" cy="1066800"/>
            <a:chOff x="3886200" y="4572000"/>
            <a:chExt cx="2912970" cy="1066800"/>
          </a:xfrm>
        </p:grpSpPr>
        <p:sp>
          <p:nvSpPr>
            <p:cNvPr id="54" name="Arc 53"/>
            <p:cNvSpPr/>
            <p:nvPr/>
          </p:nvSpPr>
          <p:spPr>
            <a:xfrm>
              <a:off x="5715000" y="4724400"/>
              <a:ext cx="304800" cy="914400"/>
            </a:xfrm>
            <a:prstGeom prst="arc">
              <a:avLst>
                <a:gd name="adj1" fmla="val 10774567"/>
                <a:gd name="adj2" fmla="val 2895"/>
              </a:avLst>
            </a:prstGeom>
            <a:solidFill>
              <a:schemeClr val="bg1">
                <a:lumMod val="7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55" name="Arc 54"/>
            <p:cNvSpPr/>
            <p:nvPr/>
          </p:nvSpPr>
          <p:spPr>
            <a:xfrm>
              <a:off x="4191000" y="4724400"/>
              <a:ext cx="304800" cy="914400"/>
            </a:xfrm>
            <a:prstGeom prst="arc">
              <a:avLst>
                <a:gd name="adj1" fmla="val 10774567"/>
                <a:gd name="adj2" fmla="val 2895"/>
              </a:avLst>
            </a:prstGeom>
            <a:solidFill>
              <a:schemeClr val="bg1">
                <a:lumMod val="7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886200" y="5181600"/>
              <a:ext cx="2514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105400" y="4572000"/>
              <a:ext cx="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867400" y="51816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43400" y="51816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300" y="5270500"/>
              <a:ext cx="228600" cy="101600"/>
            </a:xfrm>
            <a:prstGeom prst="rect">
              <a:avLst/>
            </a:prstGeom>
          </p:spPr>
        </p:pic>
        <p:pic>
          <p:nvPicPr>
            <p:cNvPr id="66" name="Picture 6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900" y="5270500"/>
              <a:ext cx="127000" cy="10160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6172200" y="5181600"/>
              <a:ext cx="6269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Times New Roman"/>
                  <a:cs typeface="Times New Roman"/>
                </a:rPr>
                <a:t>f</a:t>
              </a:r>
              <a:r>
                <a:rPr lang="en-US" sz="1000" dirty="0" smtClean="0">
                  <a:latin typeface="Times New Roman"/>
                  <a:cs typeface="Times New Roman"/>
                </a:rPr>
                <a:t> (MHz)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209800" y="3733800"/>
            <a:ext cx="3453476" cy="1066800"/>
            <a:chOff x="663575" y="5029200"/>
            <a:chExt cx="3453476" cy="1066800"/>
          </a:xfrm>
        </p:grpSpPr>
        <p:sp>
          <p:nvSpPr>
            <p:cNvPr id="68" name="Arc 67"/>
            <p:cNvSpPr/>
            <p:nvPr/>
          </p:nvSpPr>
          <p:spPr>
            <a:xfrm>
              <a:off x="1066800" y="5181600"/>
              <a:ext cx="457200" cy="914400"/>
            </a:xfrm>
            <a:prstGeom prst="arc">
              <a:avLst>
                <a:gd name="adj1" fmla="val 10774567"/>
                <a:gd name="adj2" fmla="val 2895"/>
              </a:avLst>
            </a:prstGeom>
            <a:solidFill>
              <a:schemeClr val="bg1">
                <a:lumMod val="7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69" name="Arc 68"/>
            <p:cNvSpPr/>
            <p:nvPr/>
          </p:nvSpPr>
          <p:spPr>
            <a:xfrm>
              <a:off x="2438400" y="5181600"/>
              <a:ext cx="457200" cy="914400"/>
            </a:xfrm>
            <a:prstGeom prst="arc">
              <a:avLst>
                <a:gd name="adj1" fmla="val 10774567"/>
                <a:gd name="adj2" fmla="val 2895"/>
              </a:avLst>
            </a:prstGeom>
            <a:solidFill>
              <a:schemeClr val="bg1">
                <a:lumMod val="7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762000" y="5638800"/>
              <a:ext cx="2514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81200" y="5029200"/>
              <a:ext cx="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667000" y="56388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295400" y="56388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450" y="5742781"/>
              <a:ext cx="165100" cy="88900"/>
            </a:xfrm>
            <a:prstGeom prst="rect">
              <a:avLst/>
            </a:prstGeom>
          </p:spPr>
        </p:pic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775" y="5742781"/>
              <a:ext cx="254000" cy="88900"/>
            </a:xfrm>
            <a:prstGeom prst="rect">
              <a:avLst/>
            </a:prstGeom>
          </p:spPr>
        </p:pic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5" y="5742781"/>
              <a:ext cx="254000" cy="8890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4825" y="5742781"/>
              <a:ext cx="165100" cy="88900"/>
            </a:xfrm>
            <a:prstGeom prst="rect">
              <a:avLst/>
            </a:prstGeom>
          </p:spPr>
        </p:pic>
        <p:cxnSp>
          <p:nvCxnSpPr>
            <p:cNvPr id="82" name="Straight Connector 81"/>
            <p:cNvCxnSpPr/>
            <p:nvPr/>
          </p:nvCxnSpPr>
          <p:spPr>
            <a:xfrm>
              <a:off x="3124200" y="56388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38200" y="56388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213100" y="5588000"/>
              <a:ext cx="9039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/>
                  <a:cs typeface="Times New Roman"/>
                </a:rPr>
                <a:t>cycles/sample</a:t>
              </a:r>
            </a:p>
          </p:txBody>
        </p:sp>
      </p:grpSp>
      <p:sp>
        <p:nvSpPr>
          <p:cNvPr id="88" name="Freeform 87"/>
          <p:cNvSpPr/>
          <p:nvPr/>
        </p:nvSpPr>
        <p:spPr>
          <a:xfrm rot="5639508">
            <a:off x="5107477" y="4383243"/>
            <a:ext cx="1245273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rot="4839262">
            <a:off x="3271069" y="4703905"/>
            <a:ext cx="620662" cy="52307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743200" y="1600200"/>
            <a:ext cx="533400" cy="304800"/>
            <a:chOff x="7086600" y="1295400"/>
            <a:chExt cx="533400" cy="304800"/>
          </a:xfrm>
        </p:grpSpPr>
        <p:sp>
          <p:nvSpPr>
            <p:cNvPr id="3" name="Rectangle 2"/>
            <p:cNvSpPr/>
            <p:nvPr/>
          </p:nvSpPr>
          <p:spPr>
            <a:xfrm>
              <a:off x="7086600" y="1295400"/>
              <a:ext cx="533400" cy="304800"/>
            </a:xfrm>
            <a:prstGeom prst="rect">
              <a:avLst/>
            </a:prstGeom>
            <a:solidFill>
              <a:srgbClr val="F2F2F2"/>
            </a:solidFill>
            <a:ln w="254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7086600" y="1371600"/>
              <a:ext cx="533400" cy="152400"/>
              <a:chOff x="1447800" y="1143000"/>
              <a:chExt cx="533400" cy="152400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1447800" y="1219200"/>
                <a:ext cx="1524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1600200" y="1143000"/>
                <a:ext cx="76200" cy="762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1752600" y="1219200"/>
                <a:ext cx="76200" cy="762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676400" y="1143000"/>
                <a:ext cx="76200" cy="1524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828800" y="1219200"/>
                <a:ext cx="1524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Freeform 127"/>
          <p:cNvSpPr/>
          <p:nvPr/>
        </p:nvSpPr>
        <p:spPr>
          <a:xfrm rot="6296683">
            <a:off x="5866955" y="1429984"/>
            <a:ext cx="471441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Arc 129"/>
          <p:cNvSpPr/>
          <p:nvPr/>
        </p:nvSpPr>
        <p:spPr>
          <a:xfrm>
            <a:off x="4800600" y="3276600"/>
            <a:ext cx="1981200" cy="914400"/>
          </a:xfrm>
          <a:prstGeom prst="arc">
            <a:avLst>
              <a:gd name="adj1" fmla="val 10774567"/>
              <a:gd name="adj2" fmla="val 2895"/>
            </a:avLst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4572000" y="37338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8" name="Picture 13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837781"/>
            <a:ext cx="254000" cy="88900"/>
          </a:xfrm>
          <a:prstGeom prst="rect">
            <a:avLst/>
          </a:prstGeom>
        </p:spPr>
      </p:pic>
      <p:pic>
        <p:nvPicPr>
          <p:cNvPr id="139" name="Picture 13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3837781"/>
            <a:ext cx="165100" cy="88900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>
            <a:off x="6934200" y="37338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648200" y="37338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7045325" y="3683000"/>
            <a:ext cx="903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cycles/sample</a:t>
            </a:r>
          </a:p>
        </p:txBody>
      </p:sp>
      <p:cxnSp>
        <p:nvCxnSpPr>
          <p:cNvPr id="144" name="Straight Connector 143"/>
          <p:cNvCxnSpPr/>
          <p:nvPr/>
        </p:nvCxnSpPr>
        <p:spPr>
          <a:xfrm>
            <a:off x="8077200" y="1905000"/>
            <a:ext cx="0" cy="91440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1524000" y="2819400"/>
            <a:ext cx="6553200" cy="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1524000" y="2819400"/>
            <a:ext cx="0" cy="213360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614332" y="5875867"/>
            <a:ext cx="865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2 samples/bit</a:t>
            </a:r>
          </a:p>
        </p:txBody>
      </p:sp>
      <p:sp>
        <p:nvSpPr>
          <p:cNvPr id="165" name="Freeform 164"/>
          <p:cNvSpPr/>
          <p:nvPr/>
        </p:nvSpPr>
        <p:spPr>
          <a:xfrm rot="20247889" flipV="1">
            <a:off x="5097602" y="5800304"/>
            <a:ext cx="455125" cy="49981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2209800" y="1524000"/>
            <a:ext cx="415498" cy="21544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10 W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343400" y="15240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25 </a:t>
            </a:r>
            <a:r>
              <a:rPr lang="en-US" sz="800" dirty="0" err="1" smtClean="0">
                <a:latin typeface="Times New Roman"/>
                <a:cs typeface="Times New Roman"/>
              </a:rPr>
              <a:t>mW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095067" y="5816599"/>
            <a:ext cx="6036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☺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43600" y="5715000"/>
            <a:ext cx="914400" cy="914400"/>
          </a:xfrm>
          <a:prstGeom prst="rect">
            <a:avLst/>
          </a:prstGeom>
          <a:solidFill>
            <a:srgbClr val="FFFFFF"/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MDR’s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Simulink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Model</a:t>
            </a:r>
          </a:p>
        </p:txBody>
      </p:sp>
      <p:cxnSp>
        <p:nvCxnSpPr>
          <p:cNvPr id="170" name="Straight Connector 169"/>
          <p:cNvCxnSpPr/>
          <p:nvPr/>
        </p:nvCxnSpPr>
        <p:spPr>
          <a:xfrm>
            <a:off x="6858000" y="6172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0" y="6172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5562600" y="5105400"/>
            <a:ext cx="0" cy="1066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7086600" y="4724400"/>
            <a:ext cx="6036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☺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2209800" y="1752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276600" y="1752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43200" y="1371600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20 dB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0800" y="1905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Pasternak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PE7018-20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3810000" y="1600200"/>
            <a:ext cx="533400" cy="304800"/>
            <a:chOff x="7086600" y="1295400"/>
            <a:chExt cx="533400" cy="304800"/>
          </a:xfrm>
        </p:grpSpPr>
        <p:sp>
          <p:nvSpPr>
            <p:cNvPr id="116" name="Rectangle 115"/>
            <p:cNvSpPr/>
            <p:nvPr/>
          </p:nvSpPr>
          <p:spPr>
            <a:xfrm>
              <a:off x="7086600" y="1295400"/>
              <a:ext cx="533400" cy="304800"/>
            </a:xfrm>
            <a:prstGeom prst="rect">
              <a:avLst/>
            </a:prstGeom>
            <a:solidFill>
              <a:srgbClr val="F2F2F2"/>
            </a:solidFill>
            <a:ln w="254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086600" y="1371600"/>
              <a:ext cx="533400" cy="152400"/>
              <a:chOff x="1447800" y="1143000"/>
              <a:chExt cx="533400" cy="15240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1447800" y="1219200"/>
                <a:ext cx="1524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1600200" y="1143000"/>
                <a:ext cx="76200" cy="762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1752600" y="1219200"/>
                <a:ext cx="76200" cy="762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676400" y="1143000"/>
                <a:ext cx="76200" cy="1524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828800" y="1219200"/>
                <a:ext cx="1524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Straight Connector 126"/>
          <p:cNvCxnSpPr/>
          <p:nvPr/>
        </p:nvCxnSpPr>
        <p:spPr>
          <a:xfrm>
            <a:off x="4343400" y="1752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810000" y="1371600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6 dB 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657600" y="1905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Pasternak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PE7005-6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19200" y="736600"/>
            <a:ext cx="31649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Quasonix</a:t>
            </a:r>
            <a:r>
              <a:rPr lang="en-US" sz="1000" dirty="0" smtClean="0">
                <a:latin typeface="Times New Roman"/>
                <a:cs typeface="Times New Roman"/>
              </a:rPr>
              <a:t> Model Number:</a:t>
            </a:r>
          </a:p>
          <a:p>
            <a:r>
              <a:rPr lang="en-US" sz="1000" dirty="0" smtClean="0">
                <a:latin typeface="Times New Roman"/>
                <a:cs typeface="Times New Roman"/>
              </a:rPr>
              <a:t>QSX</a:t>
            </a:r>
            <a:r>
              <a:rPr lang="en-US" sz="1000" dirty="0">
                <a:latin typeface="Times New Roman"/>
                <a:cs typeface="Times New Roman"/>
              </a:rPr>
              <a:t>-VMR-110</a:t>
            </a:r>
            <a:r>
              <a:rPr lang="en-US" sz="1000" dirty="0" smtClean="0">
                <a:latin typeface="Times New Roman"/>
                <a:cs typeface="Times New Roman"/>
              </a:rPr>
              <a:t>-10S-</a:t>
            </a:r>
            <a:r>
              <a:rPr lang="en-US" sz="1000" dirty="0">
                <a:latin typeface="Times New Roman"/>
                <a:cs typeface="Times New Roman"/>
              </a:rPr>
              <a:t>20-4O-VP-</a:t>
            </a:r>
            <a:r>
              <a:rPr lang="en-US" sz="1000" dirty="0" smtClean="0">
                <a:latin typeface="Times New Roman"/>
                <a:cs typeface="Times New Roman"/>
              </a:rPr>
              <a:t>INET (1485 MHz)</a:t>
            </a:r>
          </a:p>
          <a:p>
            <a:r>
              <a:rPr lang="en-US" sz="1000" dirty="0">
                <a:latin typeface="Times New Roman"/>
                <a:cs typeface="Times New Roman"/>
              </a:rPr>
              <a:t>QSX-VCR-110-10S-20-5A-V-CM-VP-</a:t>
            </a:r>
            <a:r>
              <a:rPr lang="en-US" sz="1000" dirty="0" smtClean="0">
                <a:latin typeface="Times New Roman"/>
                <a:cs typeface="Times New Roman"/>
              </a:rPr>
              <a:t>INET (5125 MHz)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2600" y="2438400"/>
            <a:ext cx="857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coaxial cable</a:t>
            </a:r>
          </a:p>
        </p:txBody>
      </p:sp>
      <p:sp>
        <p:nvSpPr>
          <p:cNvPr id="137" name="Freeform 136"/>
          <p:cNvSpPr/>
          <p:nvPr/>
        </p:nvSpPr>
        <p:spPr>
          <a:xfrm rot="17652840" flipV="1">
            <a:off x="4155408" y="2138766"/>
            <a:ext cx="710164" cy="4704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 rot="17652840" flipV="1">
            <a:off x="3088608" y="2138766"/>
            <a:ext cx="710164" cy="4704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 rot="17652840" flipV="1">
            <a:off x="2021808" y="2138766"/>
            <a:ext cx="710164" cy="4704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2819400" y="2438400"/>
            <a:ext cx="857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coaxial cable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3886200" y="2438400"/>
            <a:ext cx="857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coaxial cable</a:t>
            </a:r>
          </a:p>
        </p:txBody>
      </p:sp>
      <p:sp>
        <p:nvSpPr>
          <p:cNvPr id="149" name="Freeform 148"/>
          <p:cNvSpPr/>
          <p:nvPr/>
        </p:nvSpPr>
        <p:spPr>
          <a:xfrm rot="17652840" flipV="1">
            <a:off x="5679409" y="2138766"/>
            <a:ext cx="710164" cy="4704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715000" y="2438400"/>
            <a:ext cx="857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coaxial cable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33600" y="6400800"/>
            <a:ext cx="148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Times New Roman"/>
                <a:cs typeface="Times New Roman"/>
              </a:rPr>
              <a:t>Matlab</a:t>
            </a:r>
            <a:r>
              <a:rPr lang="en-US" sz="1200" dirty="0" smtClean="0">
                <a:latin typeface="Times New Roman"/>
                <a:cs typeface="Times New Roman"/>
              </a:rPr>
              <a:t> and Simulink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59933" y="2531533"/>
            <a:ext cx="364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39647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2286000"/>
            <a:ext cx="762000" cy="76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4600" y="2286000"/>
            <a:ext cx="762000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rotation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1400" y="2286000"/>
            <a:ext cx="9144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interpolation filter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0" y="2286000"/>
            <a:ext cx="762000" cy="762000"/>
          </a:xfrm>
          <a:prstGeom prst="rect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registers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4800" y="2286000"/>
            <a:ext cx="914400" cy="762000"/>
          </a:xfrm>
          <a:prstGeom prst="rect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77200" y="2362200"/>
            <a:ext cx="609600" cy="609600"/>
            <a:chOff x="5181600" y="4038600"/>
            <a:chExt cx="609600" cy="6096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86400" y="4038600"/>
              <a:ext cx="0" cy="60960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81600" y="4343400"/>
              <a:ext cx="6096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638800" y="4114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4495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257800" y="4495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257800" y="4114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724400" y="3429000"/>
            <a:ext cx="6096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24400" y="4419600"/>
            <a:ext cx="6096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loop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33800" y="4419600"/>
            <a:ext cx="6096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mod-1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counter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33800" y="3429000"/>
            <a:ext cx="6096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fractional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interval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029200" y="2667000"/>
            <a:ext cx="0" cy="7620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29200" y="4038600"/>
            <a:ext cx="0" cy="38100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343400" y="4724400"/>
            <a:ext cx="381000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038600" y="4038600"/>
            <a:ext cx="0" cy="38100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038600" y="3048000"/>
            <a:ext cx="0" cy="38100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429000" y="4724400"/>
            <a:ext cx="304800" cy="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95600" y="4572000"/>
            <a:ext cx="59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strobe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334000" y="3733800"/>
            <a:ext cx="304800" cy="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4724400"/>
            <a:ext cx="304800" cy="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495800" y="2667000"/>
            <a:ext cx="23622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6200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867400" y="34290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24400" y="53340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loop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33800" y="53340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334000" y="5638800"/>
            <a:ext cx="838200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343400" y="5638800"/>
            <a:ext cx="381000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895600" y="3048000"/>
            <a:ext cx="0" cy="25908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477000" y="3733800"/>
            <a:ext cx="304800" cy="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172200" y="2667000"/>
            <a:ext cx="0" cy="7620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72200" y="4038600"/>
            <a:ext cx="0" cy="160020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95600" y="5638800"/>
            <a:ext cx="838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39000" y="3048000"/>
            <a:ext cx="0" cy="30480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766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098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81000" y="2286000"/>
            <a:ext cx="762000" cy="76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1430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 flipV="1">
            <a:off x="3581400" y="3581400"/>
            <a:ext cx="0" cy="30480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" y="1905000"/>
            <a:ext cx="218344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dirty="0" smtClean="0">
                <a:latin typeface="Times New Roman"/>
                <a:cs typeface="Times New Roman"/>
              </a:rPr>
              <a:t>received samples @ 2 samples/bit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76200" y="2209800"/>
            <a:ext cx="0" cy="45720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2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8392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8839200" y="2133600"/>
            <a:ext cx="15240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153400" y="1905000"/>
            <a:ext cx="82088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dirty="0" smtClean="0">
                <a:latin typeface="Times New Roman"/>
                <a:cs typeface="Times New Roman"/>
              </a:rPr>
              <a:t>bit decisions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7696200" y="2743200"/>
            <a:ext cx="7620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59133" y="3141134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21557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482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077200" y="4343400"/>
            <a:ext cx="609600" cy="609600"/>
            <a:chOff x="7620000" y="3048000"/>
            <a:chExt cx="609600" cy="609600"/>
          </a:xfrm>
        </p:grpSpPr>
        <p:sp>
          <p:nvSpPr>
            <p:cNvPr id="6" name="Rectangle 5"/>
            <p:cNvSpPr/>
            <p:nvPr/>
          </p:nvSpPr>
          <p:spPr>
            <a:xfrm>
              <a:off x="7620000" y="3048000"/>
              <a:ext cx="6096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924800" y="3124200"/>
              <a:ext cx="0" cy="45720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96200" y="3352800"/>
              <a:ext cx="457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8001000" y="32004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001000" y="3429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32004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5791200" y="5486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3124200" y="3962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05400" y="4648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5410200" y="44958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486400" y="45720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486400" y="45720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715000" y="4648200"/>
            <a:ext cx="1600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62600" y="4800600"/>
            <a:ext cx="0" cy="914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858000" y="495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59" name="Isosceles Triangle 58"/>
          <p:cNvSpPr/>
          <p:nvPr/>
        </p:nvSpPr>
        <p:spPr>
          <a:xfrm rot="5400000" flipV="1">
            <a:off x="6445469" y="5517931"/>
            <a:ext cx="457200" cy="394138"/>
          </a:xfrm>
          <a:prstGeom prst="triangle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6248400" y="5715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858000" y="5715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086600" y="5410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086600" y="4648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562600" y="5715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73152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7772400" y="4648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686800" y="4648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2514600" y="3657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143000" y="5334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905000" y="1219200"/>
            <a:ext cx="304800" cy="304800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209800" y="12192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362200" y="12192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429000" y="1219200"/>
            <a:ext cx="304800" cy="304800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33800" y="12192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86200" y="12192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953000" y="1219200"/>
            <a:ext cx="304800" cy="304800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257800" y="12192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10200" y="1219200"/>
            <a:ext cx="7620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143000" y="1219200"/>
            <a:ext cx="7620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1905000" y="762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429000" y="762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4953000" y="762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752600" y="762000"/>
            <a:ext cx="3200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62000" y="1371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14400" y="762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981200" y="3962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0574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914400" y="7620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2362200" y="2209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offset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</a:t>
            </a: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2057400" y="1828800"/>
            <a:ext cx="0" cy="685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Left Brace 118"/>
          <p:cNvSpPr/>
          <p:nvPr/>
        </p:nvSpPr>
        <p:spPr>
          <a:xfrm rot="16200000">
            <a:off x="2628900" y="876300"/>
            <a:ext cx="76200" cy="15240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29718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3276600" y="2286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2667000" y="1981200"/>
            <a:ext cx="1219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3886200" y="18288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3962400" y="19050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3962400" y="19050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038600" y="2133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7338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2667000" y="1752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4495800" y="1828800"/>
            <a:ext cx="304800" cy="304800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00600" y="18288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953000" y="18288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41910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Left Brace 138"/>
          <p:cNvSpPr/>
          <p:nvPr/>
        </p:nvSpPr>
        <p:spPr>
          <a:xfrm rot="16200000">
            <a:off x="4686300" y="2019300"/>
            <a:ext cx="76200" cy="4572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Left Brace 139"/>
          <p:cNvSpPr/>
          <p:nvPr/>
        </p:nvSpPr>
        <p:spPr>
          <a:xfrm rot="16200000">
            <a:off x="2019300" y="1562100"/>
            <a:ext cx="76200" cy="3048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4724400" y="23622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7244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5029200" y="2286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</a:t>
            </a:r>
          </a:p>
        </p:txBody>
      </p:sp>
      <p:cxnSp>
        <p:nvCxnSpPr>
          <p:cNvPr id="150" name="Straight Connector 149"/>
          <p:cNvCxnSpPr/>
          <p:nvPr/>
        </p:nvCxnSpPr>
        <p:spPr>
          <a:xfrm>
            <a:off x="56388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5943600" y="2286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</p:txBody>
      </p:sp>
      <p:cxnSp>
        <p:nvCxnSpPr>
          <p:cNvPr id="155" name="Straight Connector 154"/>
          <p:cNvCxnSpPr/>
          <p:nvPr/>
        </p:nvCxnSpPr>
        <p:spPr>
          <a:xfrm>
            <a:off x="6553200" y="2514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6705600" y="1676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cxnSp>
        <p:nvCxnSpPr>
          <p:cNvPr id="158" name="Straight Connector 157"/>
          <p:cNvCxnSpPr/>
          <p:nvPr/>
        </p:nvCxnSpPr>
        <p:spPr>
          <a:xfrm>
            <a:off x="6019800" y="19812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7315200" y="1981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7010400" y="22860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7696200" y="1981200"/>
            <a:ext cx="0" cy="99060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838200" y="2971800"/>
            <a:ext cx="685800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838200" y="2971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1295400" y="31242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1447800" y="31242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143000" y="3124200"/>
            <a:ext cx="1524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514600" y="3124200"/>
            <a:ext cx="1524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8382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3581400" y="38100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8" name="Left Brace 187"/>
          <p:cNvSpPr/>
          <p:nvPr/>
        </p:nvSpPr>
        <p:spPr>
          <a:xfrm rot="16200000">
            <a:off x="1943100" y="3009900"/>
            <a:ext cx="76200" cy="10668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/>
          <p:cNvCxnSpPr/>
          <p:nvPr/>
        </p:nvCxnSpPr>
        <p:spPr>
          <a:xfrm flipV="1">
            <a:off x="1981200" y="3657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4648200" y="3810000"/>
            <a:ext cx="1524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3429000" y="3810000"/>
            <a:ext cx="1524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5" name="Left Brace 194"/>
          <p:cNvSpPr/>
          <p:nvPr/>
        </p:nvSpPr>
        <p:spPr>
          <a:xfrm rot="16200000">
            <a:off x="4076700" y="3695700"/>
            <a:ext cx="76200" cy="10668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/>
          <p:nvPr/>
        </p:nvCxnSpPr>
        <p:spPr>
          <a:xfrm flipV="1">
            <a:off x="4114800" y="4343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4114800" y="4648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4724400" y="45720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Preamble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5105400" y="762000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ASM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593056" y="762000"/>
            <a:ext cx="426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Data</a:t>
            </a:r>
          </a:p>
        </p:txBody>
      </p:sp>
      <p:cxnSp>
        <p:nvCxnSpPr>
          <p:cNvPr id="204" name="Straight Connector 203"/>
          <p:cNvCxnSpPr/>
          <p:nvPr/>
        </p:nvCxnSpPr>
        <p:spPr>
          <a:xfrm flipV="1">
            <a:off x="5334000" y="99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5105400" y="685800"/>
            <a:ext cx="0" cy="685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5821656" y="99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4902200" y="3132667"/>
            <a:ext cx="9702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filter transients</a:t>
            </a:r>
          </a:p>
        </p:txBody>
      </p:sp>
      <p:cxnSp>
        <p:nvCxnSpPr>
          <p:cNvPr id="213" name="Straight Connector 212"/>
          <p:cNvCxnSpPr/>
          <p:nvPr/>
        </p:nvCxnSpPr>
        <p:spPr>
          <a:xfrm flipV="1">
            <a:off x="4724400" y="3276600"/>
            <a:ext cx="228600" cy="685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V="1">
            <a:off x="3505200" y="3276600"/>
            <a:ext cx="1447800" cy="685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2590800" y="3276600"/>
            <a:ext cx="2362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228600" y="1371600"/>
            <a:ext cx="963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received</a:t>
            </a:r>
            <a:r>
              <a:rPr lang="en-US" sz="1000" dirty="0">
                <a:latin typeface="Times New Roman"/>
                <a:cs typeface="Times New Roman"/>
              </a:rPr>
              <a:t> </a:t>
            </a:r>
            <a:r>
              <a:rPr lang="en-US" sz="1000" dirty="0" smtClean="0"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(2 samples/bit)</a:t>
            </a:r>
          </a:p>
        </p:txBody>
      </p:sp>
      <p:pic>
        <p:nvPicPr>
          <p:cNvPr id="231" name="Picture 2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2281767"/>
            <a:ext cx="139700" cy="127000"/>
          </a:xfrm>
          <a:prstGeom prst="rect">
            <a:avLst/>
          </a:prstGeom>
        </p:spPr>
      </p:pic>
      <p:pic>
        <p:nvPicPr>
          <p:cNvPr id="232" name="Picture 2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917" y="2535767"/>
            <a:ext cx="368300" cy="127000"/>
          </a:xfrm>
          <a:prstGeom prst="rect">
            <a:avLst/>
          </a:prstGeom>
        </p:spPr>
      </p:pic>
      <p:pic>
        <p:nvPicPr>
          <p:cNvPr id="233" name="Picture 2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16" y="2288116"/>
            <a:ext cx="241300" cy="165100"/>
          </a:xfrm>
          <a:prstGeom prst="rect">
            <a:avLst/>
          </a:prstGeom>
        </p:spPr>
      </p:pic>
      <p:pic>
        <p:nvPicPr>
          <p:cNvPr id="234" name="Picture 23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83" y="2563283"/>
            <a:ext cx="342900" cy="139700"/>
          </a:xfrm>
          <a:prstGeom prst="rect">
            <a:avLst/>
          </a:prstGeom>
        </p:spPr>
      </p:pic>
      <p:pic>
        <p:nvPicPr>
          <p:cNvPr id="235" name="Picture 2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38800"/>
            <a:ext cx="228600" cy="165100"/>
          </a:xfrm>
          <a:prstGeom prst="rect">
            <a:avLst/>
          </a:prstGeom>
        </p:spPr>
      </p:pic>
      <p:pic>
        <p:nvPicPr>
          <p:cNvPr id="237" name="Picture 2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800600"/>
            <a:ext cx="381000" cy="152400"/>
          </a:xfrm>
          <a:prstGeom prst="rect">
            <a:avLst/>
          </a:prstGeom>
        </p:spPr>
      </p:pic>
      <p:sp>
        <p:nvSpPr>
          <p:cNvPr id="239" name="TextBox 238"/>
          <p:cNvSpPr txBox="1"/>
          <p:nvPr/>
        </p:nvSpPr>
        <p:spPr>
          <a:xfrm>
            <a:off x="3420533" y="5207000"/>
            <a:ext cx="1557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The PLL here is to track out any residual frequency offset estimation error.</a:t>
            </a: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4800600" y="4876800"/>
            <a:ext cx="60960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5943600" y="3124200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The equalizer is a simple zero-forcing equalizer that “inverts” the estimated channel. The zero-forcing equalizer works fine for a laboratory demo, but it not appropriate for a system operating in a real environment.</a:t>
            </a:r>
          </a:p>
        </p:txBody>
      </p:sp>
      <p:cxnSp>
        <p:nvCxnSpPr>
          <p:cNvPr id="243" name="Straight Connector 242"/>
          <p:cNvCxnSpPr/>
          <p:nvPr/>
        </p:nvCxnSpPr>
        <p:spPr>
          <a:xfrm flipH="1" flipV="1">
            <a:off x="6248400" y="2667000"/>
            <a:ext cx="60960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914401" y="4724400"/>
            <a:ext cx="1981199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Times New Roman"/>
                <a:cs typeface="Times New Roman"/>
              </a:rPr>
              <a:t>Notes</a:t>
            </a:r>
            <a:r>
              <a:rPr lang="en-US" sz="800" dirty="0" smtClean="0">
                <a:latin typeface="Times New Roman"/>
                <a:cs typeface="Times New Roman"/>
              </a:rPr>
              <a:t>:</a:t>
            </a:r>
          </a:p>
          <a:p>
            <a:pPr marL="119063" indent="-119063">
              <a:buFont typeface="+mj-lt"/>
              <a:buAutoNum type="arabicPeriod"/>
            </a:pPr>
            <a:r>
              <a:rPr lang="en-US" sz="800" dirty="0" smtClean="0">
                <a:latin typeface="Times New Roman"/>
                <a:cs typeface="Times New Roman"/>
              </a:rPr>
              <a:t>The frequency offset estimator operates on the preamble samples only.</a:t>
            </a:r>
          </a:p>
          <a:p>
            <a:pPr marL="119063" indent="-119063">
              <a:buFont typeface="+mj-lt"/>
              <a:buAutoNum type="arabicPeriod"/>
            </a:pPr>
            <a:r>
              <a:rPr lang="en-US" sz="800" dirty="0" smtClean="0">
                <a:latin typeface="Times New Roman"/>
                <a:cs typeface="Times New Roman"/>
              </a:rPr>
              <a:t>The channel estimator operates on the preamble and ASM samples.</a:t>
            </a:r>
          </a:p>
          <a:p>
            <a:pPr marL="119063" indent="-119063">
              <a:buFont typeface="+mj-lt"/>
              <a:buAutoNum type="arabicPeriod"/>
            </a:pPr>
            <a:r>
              <a:rPr lang="en-US" sz="800" dirty="0" smtClean="0">
                <a:latin typeface="Times New Roman"/>
                <a:cs typeface="Times New Roman"/>
              </a:rPr>
              <a:t>The equalizer is applied to the ASM and Data fields only.</a:t>
            </a:r>
          </a:p>
        </p:txBody>
      </p:sp>
    </p:spTree>
    <p:extLst>
      <p:ext uri="{BB962C8B-B14F-4D97-AF65-F5344CB8AC3E}">
        <p14:creationId xmlns:p14="http://schemas.microsoft.com/office/powerpoint/2010/main" val="163642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3657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3657600"/>
            <a:ext cx="762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interpolation filter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0" y="36576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registers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7391400" y="3581400"/>
            <a:ext cx="685800" cy="609600"/>
            <a:chOff x="7924800" y="2286000"/>
            <a:chExt cx="914400" cy="762000"/>
          </a:xfrm>
        </p:grpSpPr>
        <p:sp>
          <p:nvSpPr>
            <p:cNvPr id="6" name="Rectangle 5"/>
            <p:cNvSpPr/>
            <p:nvPr/>
          </p:nvSpPr>
          <p:spPr>
            <a:xfrm>
              <a:off x="7924800" y="2286000"/>
              <a:ext cx="9144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077200" y="2362200"/>
              <a:ext cx="609600" cy="609600"/>
              <a:chOff x="5181600" y="4038600"/>
              <a:chExt cx="609600" cy="609600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486400" y="4038600"/>
                <a:ext cx="0" cy="609600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181600" y="4343400"/>
                <a:ext cx="609600" cy="0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5638800" y="4114800"/>
                <a:ext cx="76200" cy="76200"/>
              </a:xfrm>
              <a:prstGeom prst="ellipse">
                <a:avLst/>
              </a:prstGeom>
              <a:solidFill>
                <a:srgbClr val="000000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638800" y="4495800"/>
                <a:ext cx="76200" cy="76200"/>
              </a:xfrm>
              <a:prstGeom prst="ellipse">
                <a:avLst/>
              </a:prstGeom>
              <a:solidFill>
                <a:srgbClr val="000000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257800" y="4495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257800" y="4114800"/>
                <a:ext cx="76200" cy="76200"/>
              </a:xfrm>
              <a:prstGeom prst="ellipse">
                <a:avLst/>
              </a:prstGeom>
              <a:solidFill>
                <a:srgbClr val="000000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14" name="Rectangle 13"/>
          <p:cNvSpPr/>
          <p:nvPr/>
        </p:nvSpPr>
        <p:spPr>
          <a:xfrm>
            <a:off x="47244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24400" y="5181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loop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62400" y="5181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mod-1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counter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624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fractional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interval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657600" y="5410200"/>
            <a:ext cx="304800" cy="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29000" y="5105400"/>
            <a:ext cx="524240" cy="246221"/>
          </a:xfrm>
          <a:prstGeom prst="rect">
            <a:avLst/>
          </a:prstGeom>
          <a:noFill/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strobe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81600" y="4648200"/>
            <a:ext cx="304800" cy="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150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24400" y="60198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loop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962400" y="60198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172200" y="4648200"/>
            <a:ext cx="304800" cy="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943600" y="4876800"/>
            <a:ext cx="0" cy="137160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52800" y="6248400"/>
            <a:ext cx="6096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781800" y="4114800"/>
            <a:ext cx="0" cy="30480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524000" y="36576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rot="5400000" flipV="1">
            <a:off x="3810000" y="4495800"/>
            <a:ext cx="0" cy="30480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572000" y="38862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192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3200400" y="3733800"/>
            <a:ext cx="304800" cy="304800"/>
            <a:chOff x="2743200" y="2057400"/>
            <a:chExt cx="304800" cy="304800"/>
          </a:xfrm>
        </p:grpSpPr>
        <p:sp>
          <p:nvSpPr>
            <p:cNvPr id="61" name="Oval 60"/>
            <p:cNvSpPr/>
            <p:nvPr/>
          </p:nvSpPr>
          <p:spPr>
            <a:xfrm>
              <a:off x="2743200" y="20574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/>
          <p:nvPr/>
        </p:nvCxnSpPr>
        <p:spPr>
          <a:xfrm>
            <a:off x="21336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8956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5052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3352800" y="4038600"/>
            <a:ext cx="0" cy="2209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191000" y="4114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191000" y="4876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4419600" y="541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953000" y="4876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953000" y="38862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943600" y="38862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4419600" y="6248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181600" y="6248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0866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077200" y="3886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286000" y="18288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SOQPSK-TG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Modulator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30480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352800" y="1905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5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38100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114800" y="1828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876800" y="2590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AWGN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47244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3340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9812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143000" y="1905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length-2047 PN sequence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638800" y="18288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Demodulator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5029200" y="1981200"/>
            <a:ext cx="304800" cy="304800"/>
            <a:chOff x="5029200" y="1981200"/>
            <a:chExt cx="304800" cy="304800"/>
          </a:xfrm>
        </p:grpSpPr>
        <p:sp>
          <p:nvSpPr>
            <p:cNvPr id="109" name="Oval 108"/>
            <p:cNvSpPr/>
            <p:nvPr/>
          </p:nvSpPr>
          <p:spPr>
            <a:xfrm>
              <a:off x="5029200" y="19812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105400" y="21336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81600" y="20574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Straight Connector 118"/>
          <p:cNvCxnSpPr/>
          <p:nvPr/>
        </p:nvCxnSpPr>
        <p:spPr>
          <a:xfrm flipV="1">
            <a:off x="5181600" y="2286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65532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6858000" y="1828800"/>
            <a:ext cx="8382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76962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8001000" y="198120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BER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1371600" y="3505200"/>
            <a:ext cx="6858000" cy="3124200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1800" y="1447800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10 samples/bit</a:t>
            </a:r>
          </a:p>
        </p:txBody>
      </p:sp>
      <p:sp>
        <p:nvSpPr>
          <p:cNvPr id="135" name="Freeform 134"/>
          <p:cNvSpPr/>
          <p:nvPr/>
        </p:nvSpPr>
        <p:spPr>
          <a:xfrm rot="17652840" flipH="1">
            <a:off x="3004672" y="1864952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 rot="17652840" flipH="1">
            <a:off x="3766672" y="1879965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3733800" y="1447800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2 samples/bit</a:t>
            </a:r>
          </a:p>
        </p:txBody>
      </p:sp>
      <p:sp>
        <p:nvSpPr>
          <p:cNvPr id="138" name="Freeform 137"/>
          <p:cNvSpPr/>
          <p:nvPr/>
        </p:nvSpPr>
        <p:spPr>
          <a:xfrm rot="5962508" flipV="1">
            <a:off x="2744335" y="4110339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2336800" y="425026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 sample/bit</a:t>
            </a:r>
          </a:p>
        </p:txBody>
      </p:sp>
      <p:sp>
        <p:nvSpPr>
          <p:cNvPr id="140" name="Freeform 139"/>
          <p:cNvSpPr/>
          <p:nvPr/>
        </p:nvSpPr>
        <p:spPr>
          <a:xfrm rot="7456623" flipV="1">
            <a:off x="5302822" y="2937565"/>
            <a:ext cx="1090376" cy="52371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16002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SOQPSK-TG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Modulator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667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71800" y="1676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29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733800" y="1600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5800" y="2362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AWGN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3434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53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2200" y="16002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Demodulator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48200" y="1752600"/>
            <a:ext cx="304800" cy="304800"/>
            <a:chOff x="5029200" y="1981200"/>
            <a:chExt cx="304800" cy="304800"/>
          </a:xfrm>
        </p:grpSpPr>
        <p:sp>
          <p:nvSpPr>
            <p:cNvPr id="14" name="Oval 13"/>
            <p:cNvSpPr/>
            <p:nvPr/>
          </p:nvSpPr>
          <p:spPr>
            <a:xfrm>
              <a:off x="5029200" y="19812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05400" y="21336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81600" y="20574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 flipV="1">
            <a:off x="4800600" y="205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866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91400" y="1600200"/>
            <a:ext cx="8382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Count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Bit Errors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2296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83600" y="17695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90800" y="1219200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10 samples/bit</a:t>
            </a:r>
          </a:p>
        </p:txBody>
      </p:sp>
      <p:sp>
        <p:nvSpPr>
          <p:cNvPr id="23" name="Freeform 22"/>
          <p:cNvSpPr/>
          <p:nvPr/>
        </p:nvSpPr>
        <p:spPr>
          <a:xfrm rot="17652840" flipH="1">
            <a:off x="2623672" y="1636352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7652840" flipH="1">
            <a:off x="3385672" y="1651365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52800" y="1219200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2 samples/bit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24000" y="838200"/>
            <a:ext cx="762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86000" y="838200"/>
            <a:ext cx="4572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838200"/>
            <a:ext cx="3429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72200" y="838200"/>
            <a:ext cx="762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</a:t>
            </a:r>
          </a:p>
        </p:txBody>
      </p:sp>
      <p:sp>
        <p:nvSpPr>
          <p:cNvPr id="30" name="Freeform 29"/>
          <p:cNvSpPr/>
          <p:nvPr/>
        </p:nvSpPr>
        <p:spPr>
          <a:xfrm rot="17652840" flipH="1">
            <a:off x="1502625" y="1491287"/>
            <a:ext cx="659908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096000" y="1143000"/>
            <a:ext cx="1595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only needed in the VA simulations</a:t>
            </a:r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00200"/>
            <a:ext cx="228600" cy="139700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5257800" y="1600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eq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58674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562600" y="2209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6" name="Picture 1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17" y="2554817"/>
            <a:ext cx="241300" cy="139700"/>
          </a:xfrm>
          <a:prstGeom prst="rect">
            <a:avLst/>
          </a:prstGeom>
        </p:spPr>
      </p:pic>
      <p:pic>
        <p:nvPicPr>
          <p:cNvPr id="148" name="Picture 14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16" y="1615017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5240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SOQPSK-TG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Modulator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1828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28800" y="16002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0" y="1828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590800" y="1524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2800" y="2286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AWGN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200400" y="1828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10000" y="18288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" y="1828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19800" y="25908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Demodulator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505200" y="1676400"/>
            <a:ext cx="304800" cy="304800"/>
            <a:chOff x="5029200" y="1981200"/>
            <a:chExt cx="304800" cy="304800"/>
          </a:xfrm>
        </p:grpSpPr>
        <p:sp>
          <p:nvSpPr>
            <p:cNvPr id="13" name="Oval 12"/>
            <p:cNvSpPr/>
            <p:nvPr/>
          </p:nvSpPr>
          <p:spPr>
            <a:xfrm>
              <a:off x="5029200" y="19812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105400" y="21336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181600" y="20574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V="1">
            <a:off x="3657600" y="1981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34200" y="2895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39000" y="2590800"/>
            <a:ext cx="8382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Count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Bit Errors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077200" y="2895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31199" y="27601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47800" y="1143000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10 samples/bit</a:t>
            </a:r>
          </a:p>
        </p:txBody>
      </p:sp>
      <p:sp>
        <p:nvSpPr>
          <p:cNvPr id="22" name="Freeform 21"/>
          <p:cNvSpPr/>
          <p:nvPr/>
        </p:nvSpPr>
        <p:spPr>
          <a:xfrm rot="17652840" flipH="1">
            <a:off x="1480672" y="1560152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7652840" flipH="1">
            <a:off x="2242672" y="1575165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09800" y="1143000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2 samples/bit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1000" y="762000"/>
            <a:ext cx="762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43000" y="762000"/>
            <a:ext cx="4572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00200" y="762000"/>
            <a:ext cx="3429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029200" y="762000"/>
            <a:ext cx="762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</a:t>
            </a:r>
          </a:p>
        </p:txBody>
      </p:sp>
      <p:sp>
        <p:nvSpPr>
          <p:cNvPr id="29" name="Freeform 28"/>
          <p:cNvSpPr/>
          <p:nvPr/>
        </p:nvSpPr>
        <p:spPr>
          <a:xfrm rot="17652840" flipH="1">
            <a:off x="359625" y="1415087"/>
            <a:ext cx="659908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53000" y="1066800"/>
            <a:ext cx="1595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only needed in the VA simulations</a:t>
            </a:r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00200"/>
            <a:ext cx="228600" cy="1397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105400" y="2590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eq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5715000" y="2895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Left Brace 33"/>
          <p:cNvSpPr/>
          <p:nvPr/>
        </p:nvSpPr>
        <p:spPr>
          <a:xfrm rot="16200000">
            <a:off x="5981700" y="2400300"/>
            <a:ext cx="76200" cy="18288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257800" y="3352800"/>
            <a:ext cx="152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I believe these will be combined in the CMA+AMA equalizer.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419600" y="1524000"/>
            <a:ext cx="12192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frequency/channel estimators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14800" y="2895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14800" y="1828800"/>
            <a:ext cx="0" cy="1066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495800" y="2743200"/>
            <a:ext cx="304800" cy="304800"/>
            <a:chOff x="4953000" y="2667000"/>
            <a:chExt cx="304800" cy="304800"/>
          </a:xfrm>
        </p:grpSpPr>
        <p:sp>
          <p:nvSpPr>
            <p:cNvPr id="44" name="Oval 43"/>
            <p:cNvSpPr/>
            <p:nvPr/>
          </p:nvSpPr>
          <p:spPr>
            <a:xfrm>
              <a:off x="4953000" y="26670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V="1">
              <a:off x="5029200" y="27432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029200" y="27432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09800"/>
            <a:ext cx="317500" cy="12700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4648200" y="2133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410200" y="2133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35200"/>
            <a:ext cx="241300" cy="1651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4800600" y="2895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0" y="2622551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0" y="1143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05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67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0" y="1143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1816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5800" y="838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Farzad</a:t>
            </a:r>
            <a:r>
              <a:rPr lang="en-US" sz="800" dirty="0" smtClean="0">
                <a:latin typeface="Times New Roman"/>
                <a:cs typeface="Times New Roman"/>
              </a:rPr>
              <a:t> calls this “de-staggering”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&gt; 0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9436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90800" y="3048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581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4038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34000" y="40386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05200" y="4267200"/>
            <a:ext cx="3048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676400" y="3048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3276600"/>
            <a:ext cx="2209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716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352800" y="3124200"/>
            <a:ext cx="304800" cy="304800"/>
            <a:chOff x="2743200" y="2057400"/>
            <a:chExt cx="304800" cy="304800"/>
          </a:xfrm>
        </p:grpSpPr>
        <p:sp>
          <p:nvSpPr>
            <p:cNvPr id="22" name="Oval 21"/>
            <p:cNvSpPr/>
            <p:nvPr/>
          </p:nvSpPr>
          <p:spPr>
            <a:xfrm>
              <a:off x="2743200" y="20574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2286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48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505200" y="3429000"/>
            <a:ext cx="0" cy="838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34000" y="3276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267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5962508" flipV="1">
            <a:off x="2896735" y="3500739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89200" y="364066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 sample/bit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029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781800" y="3048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&gt; 0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239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/>
          <p:cNvSpPr/>
          <p:nvPr/>
        </p:nvSpPr>
        <p:spPr>
          <a:xfrm rot="16200000">
            <a:off x="4573524" y="4037076"/>
            <a:ext cx="454152" cy="4572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203700"/>
            <a:ext cx="152400" cy="127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029200" y="43434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for a first-order loop, the loop filter is a constant gain</a:t>
            </a:r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3028950"/>
            <a:ext cx="2413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67" y="3037417"/>
            <a:ext cx="228600" cy="1397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67" y="3037417"/>
            <a:ext cx="279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724400"/>
            <a:ext cx="5308600" cy="393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17" y="4155017"/>
            <a:ext cx="215900" cy="1397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91000"/>
            <a:ext cx="368300" cy="1524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867400" y="3048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477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91200" y="2743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Farzad</a:t>
            </a:r>
            <a:r>
              <a:rPr lang="en-US" sz="800" dirty="0" smtClean="0">
                <a:latin typeface="Times New Roman"/>
                <a:cs typeface="Times New Roman"/>
              </a:rPr>
              <a:t> calls this “de-staggering”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00600" y="5410200"/>
            <a:ext cx="270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Because MATLAB indexes start at 1 instead of 0, the even/odd assignments here are swapped in the MATLAB version.</a:t>
            </a:r>
          </a:p>
        </p:txBody>
      </p:sp>
      <p:sp>
        <p:nvSpPr>
          <p:cNvPr id="57" name="Freeform 56"/>
          <p:cNvSpPr/>
          <p:nvPr/>
        </p:nvSpPr>
        <p:spPr>
          <a:xfrm rot="5962508" flipV="1">
            <a:off x="6708193" y="5233634"/>
            <a:ext cx="300947" cy="48334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rot="5962508" flipV="1">
            <a:off x="4698483" y="1728433"/>
            <a:ext cx="300947" cy="48334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505200" y="1905000"/>
            <a:ext cx="270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Because MATLAB indexes start at 1 instead of 0, the even/odd assignments here are swapped in the MATLAB version.</a:t>
            </a:r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34" y="1134533"/>
            <a:ext cx="241300" cy="139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33" y="1151467"/>
            <a:ext cx="2286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95400"/>
            <a:ext cx="241300" cy="139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79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05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67200" y="1371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895600" y="1143000"/>
            <a:ext cx="609600" cy="457200"/>
            <a:chOff x="2895600" y="1143000"/>
            <a:chExt cx="609600" cy="457200"/>
          </a:xfrm>
        </p:grpSpPr>
        <p:sp>
          <p:nvSpPr>
            <p:cNvPr id="3" name="Rectangle 2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895600" y="1752600"/>
            <a:ext cx="609600" cy="457200"/>
            <a:chOff x="2895600" y="1752600"/>
            <a:chExt cx="609600" cy="457200"/>
          </a:xfrm>
        </p:grpSpPr>
        <p:sp>
          <p:nvSpPr>
            <p:cNvPr id="14" name="Rectangle 13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3810000" y="1752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5052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67200" y="1981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908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90800" y="1371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362200" y="1676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4648200" y="1143000"/>
            <a:ext cx="1371600" cy="1066800"/>
            <a:chOff x="4343400" y="3048000"/>
            <a:chExt cx="1371600" cy="1066800"/>
          </a:xfrm>
        </p:grpSpPr>
        <p:sp>
          <p:nvSpPr>
            <p:cNvPr id="67" name="Rectangle 66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6019800" y="1676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362200" y="22098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Filters matched to the first two principle pulses given by (18) of [1].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572000" y="22098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4-state trellis described in Fig. 3 of [1].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Branch metrics given by (14) of [1].</a:t>
            </a:r>
          </a:p>
        </p:txBody>
      </p:sp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166284"/>
            <a:ext cx="279400" cy="1397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3" y="1775883"/>
            <a:ext cx="279400" cy="13970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810000" y="3429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25908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67200" y="3657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895600" y="3429000"/>
            <a:ext cx="609600" cy="457200"/>
            <a:chOff x="2895600" y="1143000"/>
            <a:chExt cx="609600" cy="457200"/>
          </a:xfrm>
        </p:grpSpPr>
        <p:sp>
          <p:nvSpPr>
            <p:cNvPr id="81" name="Rectangle 80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2895600" y="4038600"/>
            <a:ext cx="609600" cy="457200"/>
            <a:chOff x="2895600" y="1752600"/>
            <a:chExt cx="609600" cy="457200"/>
          </a:xfrm>
        </p:grpSpPr>
        <p:sp>
          <p:nvSpPr>
            <p:cNvPr id="84" name="Rectangle 83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5" name="Picture 8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3810000" y="4038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3505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4267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5908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590800" y="3657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362200" y="3962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648200" y="3429000"/>
            <a:ext cx="1371600" cy="1066800"/>
            <a:chOff x="4343400" y="3048000"/>
            <a:chExt cx="1371600" cy="1066800"/>
          </a:xfrm>
        </p:grpSpPr>
        <p:sp>
          <p:nvSpPr>
            <p:cNvPr id="94" name="Rectangle 93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123" name="Straight Connector 122"/>
          <p:cNvCxnSpPr/>
          <p:nvPr/>
        </p:nvCxnSpPr>
        <p:spPr>
          <a:xfrm>
            <a:off x="6019800" y="3962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62200" y="44958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Filters matched to the first two principle pulses given by (18) of [1].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572000" y="44958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4-state trellis described in Fig. 3 of [1].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Modified branch metrics: phase tracking is done using per-survivor processing.</a:t>
            </a:r>
          </a:p>
        </p:txBody>
      </p:sp>
      <p:pic>
        <p:nvPicPr>
          <p:cNvPr id="126" name="Picture 1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452284"/>
            <a:ext cx="279400" cy="139700"/>
          </a:xfrm>
          <a:prstGeom prst="rect">
            <a:avLst/>
          </a:prstGeom>
        </p:spPr>
      </p:pic>
      <p:pic>
        <p:nvPicPr>
          <p:cNvPr id="127" name="Picture 1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3" y="4061883"/>
            <a:ext cx="279400" cy="139700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0"/>
            <a:ext cx="241300" cy="139700"/>
          </a:xfrm>
          <a:prstGeom prst="rect">
            <a:avLst/>
          </a:prstGeom>
        </p:spPr>
      </p:pic>
      <p:pic>
        <p:nvPicPr>
          <p:cNvPr id="129" name="Picture 12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4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42"/>
          <p:cNvGrpSpPr/>
          <p:nvPr/>
        </p:nvGrpSpPr>
        <p:grpSpPr>
          <a:xfrm>
            <a:off x="2286000" y="914400"/>
            <a:ext cx="4218181" cy="4231409"/>
            <a:chOff x="2286000" y="914400"/>
            <a:chExt cx="4218181" cy="4231409"/>
          </a:xfrm>
        </p:grpSpPr>
        <p:grpSp>
          <p:nvGrpSpPr>
            <p:cNvPr id="13" name="Group 12"/>
            <p:cNvGrpSpPr/>
            <p:nvPr>
              <p:custDataLst>
                <p:tags r:id="rId1"/>
              </p:custDataLst>
            </p:nvPr>
          </p:nvGrpSpPr>
          <p:grpSpPr>
            <a:xfrm>
              <a:off x="2286000" y="914400"/>
              <a:ext cx="4218181" cy="2305050"/>
              <a:chOff x="2286000" y="914400"/>
              <a:chExt cx="4218181" cy="230505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317081" y="91440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demod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361181" y="91440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prune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17081" y="238125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copy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bits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Elbow Connector 8"/>
              <p:cNvCxnSpPr>
                <a:stCxn id="5" idx="3"/>
                <a:endCxn id="6" idx="1"/>
              </p:cNvCxnSpPr>
              <p:nvPr/>
            </p:nvCxnSpPr>
            <p:spPr>
              <a:xfrm flipH="1">
                <a:off x="3317081" y="1333500"/>
                <a:ext cx="3187100" cy="1466850"/>
              </a:xfrm>
              <a:prstGeom prst="bentConnector5">
                <a:avLst>
                  <a:gd name="adj1" fmla="val -7173"/>
                  <a:gd name="adj2" fmla="val 50000"/>
                  <a:gd name="adj3" fmla="val 107173"/>
                </a:avLst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764" y="2707397"/>
                <a:ext cx="615620" cy="248381"/>
              </a:xfrm>
              <a:prstGeom prst="rect">
                <a:avLst/>
              </a:prstGeom>
              <a:noFill/>
            </p:spPr>
          </p:pic>
          <p:cxnSp>
            <p:nvCxnSpPr>
              <p:cNvPr id="16" name="Straight Arrow Connector 15"/>
              <p:cNvCxnSpPr/>
              <p:nvPr/>
            </p:nvCxnSpPr>
            <p:spPr>
              <a:xfrm>
                <a:off x="2458885" y="1333500"/>
                <a:ext cx="858196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4481533" y="1335564"/>
                <a:ext cx="901100" cy="2389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0" y="1251976"/>
                <a:ext cx="143237" cy="163047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3584" y="1082519"/>
                <a:ext cx="134094" cy="181333"/>
              </a:xfrm>
              <a:prstGeom prst="rect">
                <a:avLst/>
              </a:prstGeom>
            </p:spPr>
          </p:pic>
          <p:cxnSp>
            <p:nvCxnSpPr>
              <p:cNvPr id="49" name="Straight Arrow Connector 48"/>
              <p:cNvCxnSpPr/>
              <p:nvPr/>
            </p:nvCxnSpPr>
            <p:spPr>
              <a:xfrm>
                <a:off x="4460081" y="2810742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" name="Group 241"/>
            <p:cNvGrpSpPr/>
            <p:nvPr>
              <p:custDataLst>
                <p:tags r:id="rId2"/>
              </p:custDataLst>
            </p:nvPr>
          </p:nvGrpSpPr>
          <p:grpSpPr>
            <a:xfrm>
              <a:off x="2618225" y="3448050"/>
              <a:ext cx="3744487" cy="1697759"/>
              <a:chOff x="2618225" y="3448050"/>
              <a:chExt cx="3744487" cy="169775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989825" y="3448050"/>
                <a:ext cx="1143000" cy="1697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 interleave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5140024" y="4296929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5" y="3812437"/>
                <a:ext cx="860944" cy="28342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5" y="4142262"/>
                <a:ext cx="667423" cy="283428"/>
              </a:xfrm>
              <a:prstGeom prst="rect">
                <a:avLst/>
              </a:prstGeom>
            </p:spPr>
          </p:pic>
          <p:pic>
            <p:nvPicPr>
              <p:cNvPr id="224" name="Picture 22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6" y="4472087"/>
                <a:ext cx="641519" cy="306285"/>
              </a:xfrm>
              <a:prstGeom prst="rect">
                <a:avLst/>
              </a:prstGeom>
            </p:spPr>
          </p:pic>
          <p:cxnSp>
            <p:nvCxnSpPr>
              <p:cNvPr id="52" name="Straight Arrow Connector 51"/>
              <p:cNvCxnSpPr/>
              <p:nvPr/>
            </p:nvCxnSpPr>
            <p:spPr>
              <a:xfrm>
                <a:off x="3532625" y="362585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3532625" y="4977151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3532625" y="396367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3532625" y="430150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3532625" y="463932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1" name="Picture 24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481" y="4186453"/>
                <a:ext cx="719231" cy="220952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5" y="3485660"/>
                <a:ext cx="451044" cy="28038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5" y="4824771"/>
                <a:ext cx="646090" cy="3047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43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167640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RF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front end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1981200"/>
            <a:ext cx="1000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from antenna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953000" y="1600200"/>
            <a:ext cx="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600" y="3429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57400"/>
            <a:ext cx="279400" cy="1651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895600" y="213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91000" y="213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1676400"/>
            <a:ext cx="1295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sampling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&amp;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down-conversion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867400" y="213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16200000">
            <a:off x="4495800" y="152400"/>
            <a:ext cx="152400" cy="2590800"/>
          </a:xfrm>
          <a:prstGeom prst="rightBrace">
            <a:avLst>
              <a:gd name="adj1" fmla="val 29166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581400" y="10668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modified </a:t>
            </a:r>
            <a:r>
              <a:rPr lang="en-US" sz="1200" dirty="0" err="1" smtClean="0">
                <a:latin typeface="Times New Roman"/>
                <a:cs typeface="Times New Roman"/>
              </a:rPr>
              <a:t>Quasonix</a:t>
            </a:r>
            <a:r>
              <a:rPr lang="en-US" sz="1200" dirty="0" smtClean="0">
                <a:latin typeface="Times New Roman"/>
                <a:cs typeface="Times New Roman"/>
              </a:rPr>
              <a:t> receiver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90600" y="30480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209800" y="3429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828800" y="3886200"/>
            <a:ext cx="762000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buffer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62000" y="49530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62000" y="3429000"/>
            <a:ext cx="0" cy="1524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90800" y="4343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895600" y="39624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offset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590800" y="5105400"/>
            <a:ext cx="1447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57600" y="4343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91000" y="43434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038600" y="4953000"/>
            <a:ext cx="304800" cy="304800"/>
            <a:chOff x="5943600" y="3124200"/>
            <a:chExt cx="304800" cy="304800"/>
          </a:xfrm>
        </p:grpSpPr>
        <p:sp>
          <p:nvSpPr>
            <p:cNvPr id="37" name="Oval 36"/>
            <p:cNvSpPr/>
            <p:nvPr/>
          </p:nvSpPr>
          <p:spPr>
            <a:xfrm>
              <a:off x="5943600" y="3124200"/>
              <a:ext cx="304800" cy="304800"/>
            </a:xfrm>
            <a:prstGeom prst="ellipse">
              <a:avLst/>
            </a:prstGeom>
            <a:solidFill>
              <a:srgbClr val="F2F2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1752600" y="34290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648200" y="3886200"/>
            <a:ext cx="762000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buffer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343400" y="5105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410200" y="4343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715000" y="39624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6477000" y="43434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962400"/>
            <a:ext cx="279400" cy="1905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934200" y="388620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 and/or initialize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934200" y="510540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410200" y="5562600"/>
            <a:ext cx="1524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114800"/>
            <a:ext cx="431800" cy="1397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00400"/>
            <a:ext cx="469900" cy="1143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7391400" y="4800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667000" y="3352800"/>
            <a:ext cx="105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preamble data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2667000" y="3657600"/>
            <a:ext cx="7620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486400" y="3657600"/>
            <a:ext cx="7620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334000" y="3352800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preamble &amp; ASM data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6019800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samples from receiver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19600" y="6019800"/>
            <a:ext cx="1291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samples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7848600" y="5562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077200" y="5334000"/>
            <a:ext cx="8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bits</a:t>
            </a:r>
          </a:p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(to BERT)</a:t>
            </a:r>
          </a:p>
        </p:txBody>
      </p:sp>
      <p:pic>
        <p:nvPicPr>
          <p:cNvPr id="98" name="Picture 9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3340100"/>
            <a:ext cx="279400" cy="16510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6477000" y="2362200"/>
            <a:ext cx="0" cy="457200"/>
          </a:xfrm>
          <a:prstGeom prst="line">
            <a:avLst/>
          </a:prstGeom>
          <a:ln w="635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457200" y="2819400"/>
            <a:ext cx="6019800" cy="0"/>
          </a:xfrm>
          <a:prstGeom prst="line">
            <a:avLst/>
          </a:prstGeom>
          <a:ln w="635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57200" y="2819400"/>
            <a:ext cx="0" cy="457200"/>
          </a:xfrm>
          <a:prstGeom prst="line">
            <a:avLst/>
          </a:prstGeom>
          <a:ln w="635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52800" y="2209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576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r>
              <a:rPr lang="en-US" sz="12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2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8768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3124200" y="18288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38400" y="13716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638800" y="2209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67400" y="1981200"/>
            <a:ext cx="8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bits</a:t>
            </a:r>
          </a:p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(to BERT)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1800" y="2057400"/>
            <a:ext cx="435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Times New Roman"/>
                <a:cs typeface="Times New Roman"/>
              </a:rPr>
              <a:t>r</a:t>
            </a:r>
            <a:r>
              <a:rPr lang="en-US" sz="1200" dirty="0" smtClean="0">
                <a:latin typeface="Times New Roman"/>
                <a:cs typeface="Times New Roman"/>
              </a:rPr>
              <a:t>(</a:t>
            </a:r>
            <a:r>
              <a:rPr lang="en-US" sz="1200" i="1" dirty="0" smtClean="0">
                <a:latin typeface="Times New Roman"/>
                <a:cs typeface="Times New Roman"/>
              </a:rPr>
              <a:t>n</a:t>
            </a:r>
            <a:r>
              <a:rPr lang="en-US" sz="12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28800"/>
            <a:ext cx="279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905000" y="2209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098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718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1676400" y="18288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90600" y="13716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90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191000" y="2209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48200" y="19050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flipH="1">
            <a:off x="4572000" y="19050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8768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86000"/>
            <a:ext cx="558800" cy="330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05000"/>
            <a:ext cx="279400" cy="1651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3600"/>
            <a:ext cx="279400" cy="165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05000"/>
            <a:ext cx="279400" cy="165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340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60960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0" y="1898650"/>
            <a:ext cx="279400" cy="1651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5532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7056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34200" y="2057400"/>
            <a:ext cx="0" cy="30480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34200" y="2057400"/>
            <a:ext cx="228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05600" y="2362200"/>
            <a:ext cx="228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152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133600"/>
            <a:ext cx="139700" cy="1524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743200"/>
            <a:ext cx="1917700" cy="622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62200"/>
            <a:ext cx="279400" cy="1651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62200"/>
            <a:ext cx="266700" cy="165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905000"/>
            <a:ext cx="279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219200" y="1600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447800" y="1295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057400" y="1600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117600" y="1219200"/>
            <a:ext cx="101600" cy="24553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66800" y="8382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derotated</a:t>
            </a:r>
            <a:r>
              <a:rPr lang="en-US" sz="10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8400" y="1295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29000" y="12954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flipH="1">
            <a:off x="3352800" y="12954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657600" y="1600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76400"/>
            <a:ext cx="447040" cy="26416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95400"/>
            <a:ext cx="223520" cy="13208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6" y="1524000"/>
            <a:ext cx="223520" cy="13208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295400"/>
            <a:ext cx="223520" cy="13208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934200" y="1600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95400"/>
            <a:ext cx="223520" cy="1320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315200" y="1295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3914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20000" y="1447800"/>
            <a:ext cx="0" cy="30480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20000" y="1447800"/>
            <a:ext cx="228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91400" y="1752600"/>
            <a:ext cx="228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24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524000"/>
            <a:ext cx="111760" cy="12192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38800" y="1905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9600" y="23622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867400" y="23622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1000" y="2590800"/>
            <a:ext cx="2286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43400" y="1600200"/>
            <a:ext cx="1981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38600" y="1447800"/>
            <a:ext cx="304800" cy="304800"/>
            <a:chOff x="2743200" y="2057400"/>
            <a:chExt cx="304800" cy="304800"/>
          </a:xfrm>
        </p:grpSpPr>
        <p:sp>
          <p:nvSpPr>
            <p:cNvPr id="34" name="Oval 33"/>
            <p:cNvSpPr/>
            <p:nvPr/>
          </p:nvSpPr>
          <p:spPr>
            <a:xfrm>
              <a:off x="2743200" y="20574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 flipV="1">
            <a:off x="4191000" y="1752600"/>
            <a:ext cx="0" cy="838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67400" y="1600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876800" y="2590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562600" y="2590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/>
          <p:cNvSpPr/>
          <p:nvPr/>
        </p:nvSpPr>
        <p:spPr>
          <a:xfrm rot="16200000">
            <a:off x="5106924" y="2360676"/>
            <a:ext cx="454152" cy="4572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27300"/>
            <a:ext cx="152400" cy="127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638800" y="26670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for a first-order loop, the loop filter is a constant gain</a:t>
            </a:r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17" y="2478617"/>
            <a:ext cx="215900" cy="1397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14600"/>
            <a:ext cx="368300" cy="1524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95400"/>
            <a:ext cx="274320" cy="13208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324600" y="1295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33" y="1699683"/>
            <a:ext cx="228600" cy="139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50" y="1708150"/>
            <a:ext cx="241300" cy="139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81200"/>
            <a:ext cx="1651000" cy="520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048000"/>
            <a:ext cx="5143500" cy="406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954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85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/>
          <p:cNvCxnSpPr/>
          <p:nvPr/>
        </p:nvCxnSpPr>
        <p:spPr>
          <a:xfrm flipV="1">
            <a:off x="1219200" y="1066800"/>
            <a:ext cx="1066800" cy="1066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>
            <a:off x="1066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1336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12192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762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0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352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86200" y="12954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flipH="1">
            <a:off x="3810000" y="12954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1148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279400" cy="165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279400" cy="165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95400"/>
            <a:ext cx="279400" cy="1651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66294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52600"/>
            <a:ext cx="279400" cy="1651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76400"/>
            <a:ext cx="533400" cy="3302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254000" cy="16510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5867400" y="1219200"/>
            <a:ext cx="762000" cy="762000"/>
            <a:chOff x="6553200" y="1828800"/>
            <a:chExt cx="762000" cy="762000"/>
          </a:xfrm>
        </p:grpSpPr>
        <p:sp>
          <p:nvSpPr>
            <p:cNvPr id="20" name="Rectangle 19"/>
            <p:cNvSpPr/>
            <p:nvPr/>
          </p:nvSpPr>
          <p:spPr>
            <a:xfrm>
              <a:off x="6553200" y="18288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7086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086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705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705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53340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295400"/>
            <a:ext cx="825500" cy="16510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181600" y="2209800"/>
            <a:ext cx="762000" cy="762000"/>
            <a:chOff x="4800600" y="3581400"/>
            <a:chExt cx="762000" cy="762000"/>
          </a:xfrm>
        </p:grpSpPr>
        <p:sp>
          <p:nvSpPr>
            <p:cNvPr id="63" name="Rectangle 62"/>
            <p:cNvSpPr/>
            <p:nvPr/>
          </p:nvSpPr>
          <p:spPr>
            <a:xfrm>
              <a:off x="4800600" y="35814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compute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64" name="Picture 63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950" y="4038600"/>
              <a:ext cx="495300" cy="139700"/>
            </a:xfrm>
            <a:prstGeom prst="rect">
              <a:avLst/>
            </a:prstGeom>
          </p:spPr>
        </p:pic>
      </p:grpSp>
      <p:cxnSp>
        <p:nvCxnSpPr>
          <p:cNvPr id="67" name="Straight Connector 66"/>
          <p:cNvCxnSpPr/>
          <p:nvPr/>
        </p:nvCxnSpPr>
        <p:spPr>
          <a:xfrm>
            <a:off x="55626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38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update coefficients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(steepest descent)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1219200" y="21336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362200" y="2971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3622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981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667000"/>
            <a:ext cx="495300" cy="139700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55626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209800" y="3276600"/>
            <a:ext cx="304800" cy="304800"/>
            <a:chOff x="5029200" y="4114800"/>
            <a:chExt cx="304800" cy="304800"/>
          </a:xfrm>
        </p:grpSpPr>
        <p:sp>
          <p:nvSpPr>
            <p:cNvPr id="91" name="Oval 90"/>
            <p:cNvSpPr/>
            <p:nvPr/>
          </p:nvSpPr>
          <p:spPr>
            <a:xfrm>
              <a:off x="5029200" y="41148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5105400" y="42672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181600" y="41910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Connector 102"/>
          <p:cNvCxnSpPr/>
          <p:nvPr/>
        </p:nvCxnSpPr>
        <p:spPr>
          <a:xfrm flipV="1">
            <a:off x="1219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1219200" y="34290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3962400" y="3429000"/>
            <a:ext cx="1600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867400" y="1981200"/>
            <a:ext cx="773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decision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685800"/>
            <a:ext cx="2540000" cy="2794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H="1" flipV="1">
            <a:off x="5486400" y="9906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3716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626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362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19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0"/>
            <a:ext cx="279400" cy="1651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317500" cy="1651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505200" y="3200400"/>
            <a:ext cx="457200" cy="457200"/>
            <a:chOff x="3505200" y="3200400"/>
            <a:chExt cx="457200" cy="457200"/>
          </a:xfrm>
        </p:grpSpPr>
        <p:sp>
          <p:nvSpPr>
            <p:cNvPr id="62" name="Isosceles Triangle 61"/>
            <p:cNvSpPr/>
            <p:nvPr/>
          </p:nvSpPr>
          <p:spPr>
            <a:xfrm rot="16200000">
              <a:off x="3505200" y="3200400"/>
              <a:ext cx="457200" cy="4572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134" y="3361267"/>
              <a:ext cx="101600" cy="152400"/>
            </a:xfrm>
            <a:prstGeom prst="rect">
              <a:avLst/>
            </a:prstGeom>
          </p:spPr>
        </p:pic>
      </p:grpSp>
      <p:cxnSp>
        <p:nvCxnSpPr>
          <p:cNvPr id="68" name="Straight Connector 67"/>
          <p:cNvCxnSpPr/>
          <p:nvPr/>
        </p:nvCxnSpPr>
        <p:spPr>
          <a:xfrm flipH="1">
            <a:off x="2514600" y="34290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5200"/>
            <a:ext cx="12827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8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219200" y="1066800"/>
            <a:ext cx="1066800" cy="1066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066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133600" y="16002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12192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762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samples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279400" cy="165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279400" cy="1651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38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update coefficients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(steepest descent)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219200" y="21336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62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622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981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667000"/>
            <a:ext cx="495300" cy="139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1219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219200" y="3429000"/>
            <a:ext cx="1143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3716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62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19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317500" cy="16510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28194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35814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810000" y="1371600"/>
            <a:ext cx="8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bits</a:t>
            </a:r>
          </a:p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(to BERT)</a:t>
            </a:r>
          </a:p>
        </p:txBody>
      </p:sp>
    </p:spTree>
    <p:extLst>
      <p:ext uri="{BB962C8B-B14F-4D97-AF65-F5344CB8AC3E}">
        <p14:creationId xmlns:p14="http://schemas.microsoft.com/office/powerpoint/2010/main" val="2080832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/>
          <p:cNvCxnSpPr/>
          <p:nvPr/>
        </p:nvCxnSpPr>
        <p:spPr>
          <a:xfrm flipV="1">
            <a:off x="1219200" y="1066800"/>
            <a:ext cx="1066800" cy="1066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066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1336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38200" y="12192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85800" y="762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590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3352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886200" y="12954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>
          <a:xfrm flipH="1">
            <a:off x="3810000" y="12954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>
            <a:off x="41148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279400" cy="165100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7162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5" name="Picture 10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295400"/>
            <a:ext cx="279400" cy="165100"/>
          </a:xfrm>
          <a:prstGeom prst="rect">
            <a:avLst/>
          </a:prstGeom>
        </p:spPr>
      </p:pic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52600"/>
            <a:ext cx="279400" cy="1651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76400"/>
            <a:ext cx="533400" cy="330200"/>
          </a:xfrm>
          <a:prstGeom prst="rect">
            <a:avLst/>
          </a:prstGeom>
        </p:spPr>
      </p:pic>
      <p:pic>
        <p:nvPicPr>
          <p:cNvPr id="108" name="Picture 10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254000" cy="16510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838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update coefficients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(steepest descent)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1219200" y="21336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362200" y="2971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3622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981200" y="2209800"/>
            <a:ext cx="762000" cy="762000"/>
            <a:chOff x="1981200" y="2209800"/>
            <a:chExt cx="762000" cy="762000"/>
          </a:xfrm>
        </p:grpSpPr>
        <p:sp>
          <p:nvSpPr>
            <p:cNvPr id="131" name="Rectangle 130"/>
            <p:cNvSpPr/>
            <p:nvPr/>
          </p:nvSpPr>
          <p:spPr>
            <a:xfrm>
              <a:off x="1981200" y="22098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compute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32" name="Picture 13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550" y="2667000"/>
              <a:ext cx="495300" cy="139700"/>
            </a:xfrm>
            <a:prstGeom prst="rect">
              <a:avLst/>
            </a:prstGeom>
          </p:spPr>
        </p:pic>
      </p:grpSp>
      <p:cxnSp>
        <p:nvCxnSpPr>
          <p:cNvPr id="133" name="Straight Connector 132"/>
          <p:cNvCxnSpPr/>
          <p:nvPr/>
        </p:nvCxnSpPr>
        <p:spPr>
          <a:xfrm>
            <a:off x="81534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2209800" y="3276600"/>
            <a:ext cx="304800" cy="304800"/>
            <a:chOff x="5029200" y="4114800"/>
            <a:chExt cx="304800" cy="304800"/>
          </a:xfrm>
        </p:grpSpPr>
        <p:sp>
          <p:nvSpPr>
            <p:cNvPr id="135" name="Oval 134"/>
            <p:cNvSpPr/>
            <p:nvPr/>
          </p:nvSpPr>
          <p:spPr>
            <a:xfrm>
              <a:off x="5029200" y="41148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5105400" y="42672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181600" y="41910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Connector 144"/>
          <p:cNvCxnSpPr/>
          <p:nvPr/>
        </p:nvCxnSpPr>
        <p:spPr>
          <a:xfrm flipH="1">
            <a:off x="3962400" y="3429000"/>
            <a:ext cx="419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1219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1219200" y="34290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8077200" y="9906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572000" y="1447800"/>
            <a:ext cx="304800" cy="304800"/>
            <a:chOff x="5943600" y="3124200"/>
            <a:chExt cx="304800" cy="304800"/>
          </a:xfrm>
        </p:grpSpPr>
        <p:sp>
          <p:nvSpPr>
            <p:cNvPr id="150" name="Oval 149"/>
            <p:cNvSpPr/>
            <p:nvPr/>
          </p:nvSpPr>
          <p:spPr>
            <a:xfrm>
              <a:off x="5943600" y="3124200"/>
              <a:ext cx="304800" cy="304800"/>
            </a:xfrm>
            <a:prstGeom prst="ellipse">
              <a:avLst/>
            </a:prstGeom>
            <a:solidFill>
              <a:srgbClr val="F2F2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6477000" y="2057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5791200" y="2667000"/>
            <a:ext cx="533400" cy="609600"/>
            <a:chOff x="5715000" y="2286000"/>
            <a:chExt cx="533400" cy="609600"/>
          </a:xfrm>
        </p:grpSpPr>
        <p:sp>
          <p:nvSpPr>
            <p:cNvPr id="155" name="Isosceles Triangle 154"/>
            <p:cNvSpPr/>
            <p:nvPr/>
          </p:nvSpPr>
          <p:spPr>
            <a:xfrm rot="16200000">
              <a:off x="5676900" y="2324100"/>
              <a:ext cx="609600" cy="533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56" name="Picture 15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700" y="2514600"/>
              <a:ext cx="190500" cy="139700"/>
            </a:xfrm>
            <a:prstGeom prst="rect">
              <a:avLst/>
            </a:prstGeom>
          </p:spPr>
        </p:pic>
      </p:grpSp>
      <p:sp>
        <p:nvSpPr>
          <p:cNvPr id="157" name="Rectangle 156"/>
          <p:cNvSpPr/>
          <p:nvPr/>
        </p:nvSpPr>
        <p:spPr>
          <a:xfrm>
            <a:off x="4953000" y="266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58" name="Straight Connector 157"/>
          <p:cNvCxnSpPr/>
          <p:nvPr/>
        </p:nvCxnSpPr>
        <p:spPr>
          <a:xfrm flipV="1">
            <a:off x="4724400" y="1752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4724400" y="2971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5562600" y="2971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324600" y="2971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781800" y="2667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4876800" y="1600200"/>
            <a:ext cx="2286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781800" y="16002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1289050"/>
            <a:ext cx="317500" cy="1651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971800"/>
            <a:ext cx="254000" cy="1651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038600"/>
            <a:ext cx="6057900" cy="4826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85800"/>
            <a:ext cx="2679700" cy="279400"/>
          </a:xfrm>
          <a:prstGeom prst="rect">
            <a:avLst/>
          </a:prstGeom>
        </p:spPr>
      </p:pic>
      <p:cxnSp>
        <p:nvCxnSpPr>
          <p:cNvPr id="169" name="Straight Connector 168"/>
          <p:cNvCxnSpPr/>
          <p:nvPr/>
        </p:nvCxnSpPr>
        <p:spPr>
          <a:xfrm>
            <a:off x="92202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/>
        </p:nvGrpSpPr>
        <p:grpSpPr>
          <a:xfrm>
            <a:off x="8458200" y="1219200"/>
            <a:ext cx="762000" cy="762000"/>
            <a:chOff x="6553200" y="1828800"/>
            <a:chExt cx="762000" cy="762000"/>
          </a:xfrm>
        </p:grpSpPr>
        <p:sp>
          <p:nvSpPr>
            <p:cNvPr id="171" name="Rectangle 170"/>
            <p:cNvSpPr/>
            <p:nvPr/>
          </p:nvSpPr>
          <p:spPr>
            <a:xfrm>
              <a:off x="6553200" y="18288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>
            <a:xfrm>
              <a:off x="7086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7086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6" name="Oval 175"/>
            <p:cNvSpPr/>
            <p:nvPr/>
          </p:nvSpPr>
          <p:spPr>
            <a:xfrm>
              <a:off x="6705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6705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178" name="Straight Connector 177"/>
          <p:cNvCxnSpPr/>
          <p:nvPr/>
        </p:nvCxnSpPr>
        <p:spPr>
          <a:xfrm>
            <a:off x="7924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9" name="Picture 17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295400"/>
            <a:ext cx="825500" cy="165100"/>
          </a:xfrm>
          <a:prstGeom prst="rect">
            <a:avLst/>
          </a:prstGeom>
        </p:spPr>
      </p:pic>
      <p:grpSp>
        <p:nvGrpSpPr>
          <p:cNvPr id="180" name="Group 179"/>
          <p:cNvGrpSpPr/>
          <p:nvPr/>
        </p:nvGrpSpPr>
        <p:grpSpPr>
          <a:xfrm>
            <a:off x="7772400" y="2209800"/>
            <a:ext cx="762000" cy="762000"/>
            <a:chOff x="4800600" y="3581400"/>
            <a:chExt cx="762000" cy="762000"/>
          </a:xfrm>
        </p:grpSpPr>
        <p:sp>
          <p:nvSpPr>
            <p:cNvPr id="181" name="Rectangle 180"/>
            <p:cNvSpPr/>
            <p:nvPr/>
          </p:nvSpPr>
          <p:spPr>
            <a:xfrm>
              <a:off x="4800600" y="35814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compute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82" name="Picture 181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950" y="4038600"/>
              <a:ext cx="495300" cy="139700"/>
            </a:xfrm>
            <a:prstGeom prst="rect">
              <a:avLst/>
            </a:prstGeom>
          </p:spPr>
        </p:pic>
      </p:grpSp>
      <p:cxnSp>
        <p:nvCxnSpPr>
          <p:cNvPr id="183" name="Straight Connector 182"/>
          <p:cNvCxnSpPr/>
          <p:nvPr/>
        </p:nvCxnSpPr>
        <p:spPr>
          <a:xfrm>
            <a:off x="81534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8458200" y="1981200"/>
            <a:ext cx="773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decision</a:t>
            </a:r>
          </a:p>
        </p:txBody>
      </p:sp>
      <p:cxnSp>
        <p:nvCxnSpPr>
          <p:cNvPr id="185" name="Straight Connector 184"/>
          <p:cNvCxnSpPr/>
          <p:nvPr/>
        </p:nvCxnSpPr>
        <p:spPr>
          <a:xfrm flipV="1">
            <a:off x="6248400" y="3200400"/>
            <a:ext cx="685800" cy="762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13716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362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1219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1534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pic>
        <p:nvPicPr>
          <p:cNvPr id="190" name="Picture 18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0"/>
            <a:ext cx="279400" cy="165100"/>
          </a:xfrm>
          <a:prstGeom prst="rect">
            <a:avLst/>
          </a:prstGeom>
        </p:spPr>
      </p:pic>
      <p:pic>
        <p:nvPicPr>
          <p:cNvPr id="191" name="Picture 19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342900" cy="165100"/>
          </a:xfrm>
          <a:prstGeom prst="rect">
            <a:avLst/>
          </a:prstGeom>
        </p:spPr>
      </p:pic>
      <p:pic>
        <p:nvPicPr>
          <p:cNvPr id="192" name="Picture 191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33600"/>
            <a:ext cx="431800" cy="177800"/>
          </a:xfrm>
          <a:prstGeom prst="rect">
            <a:avLst/>
          </a:prstGeom>
        </p:spPr>
      </p:pic>
      <p:pic>
        <p:nvPicPr>
          <p:cNvPr id="193" name="Picture 192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317500" cy="165100"/>
          </a:xfrm>
          <a:prstGeom prst="rect">
            <a:avLst/>
          </a:prstGeom>
        </p:spPr>
      </p:pic>
      <p:cxnSp>
        <p:nvCxnSpPr>
          <p:cNvPr id="194" name="Straight Connector 193"/>
          <p:cNvCxnSpPr/>
          <p:nvPr/>
        </p:nvCxnSpPr>
        <p:spPr>
          <a:xfrm flipH="1">
            <a:off x="2514600" y="34290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3505200" y="3200400"/>
            <a:ext cx="457200" cy="457200"/>
            <a:chOff x="3505200" y="3200400"/>
            <a:chExt cx="457200" cy="457200"/>
          </a:xfrm>
        </p:grpSpPr>
        <p:sp>
          <p:nvSpPr>
            <p:cNvPr id="196" name="Isosceles Triangle 195"/>
            <p:cNvSpPr/>
            <p:nvPr/>
          </p:nvSpPr>
          <p:spPr>
            <a:xfrm rot="16200000">
              <a:off x="3505200" y="3200400"/>
              <a:ext cx="457200" cy="4572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97" name="Picture 196" descr="latex-image-1.pdf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134" y="3361267"/>
              <a:ext cx="101600" cy="152400"/>
            </a:xfrm>
            <a:prstGeom prst="rect">
              <a:avLst/>
            </a:prstGeom>
          </p:spPr>
        </p:pic>
      </p:grpSp>
      <p:pic>
        <p:nvPicPr>
          <p:cNvPr id="198" name="Picture 197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5200"/>
            <a:ext cx="12827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65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624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505200" y="1371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19600" y="1371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95600" y="1143000"/>
            <a:ext cx="609600" cy="457200"/>
            <a:chOff x="2895600" y="1143000"/>
            <a:chExt cx="609600" cy="457200"/>
          </a:xfrm>
        </p:grpSpPr>
        <p:sp>
          <p:nvSpPr>
            <p:cNvPr id="7" name="Rectangle 6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895600" y="1752600"/>
            <a:ext cx="609600" cy="457200"/>
            <a:chOff x="2895600" y="1752600"/>
            <a:chExt cx="609600" cy="457200"/>
          </a:xfrm>
        </p:grpSpPr>
        <p:sp>
          <p:nvSpPr>
            <p:cNvPr id="10" name="Rectangle 9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962400" y="1752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505200" y="1981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19600" y="1981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908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90800" y="1371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876800" y="1143000"/>
            <a:ext cx="1371600" cy="1066800"/>
            <a:chOff x="4343400" y="3048000"/>
            <a:chExt cx="1371600" cy="1066800"/>
          </a:xfrm>
        </p:grpSpPr>
        <p:sp>
          <p:nvSpPr>
            <p:cNvPr id="19" name="Rectangle 18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248400" y="1676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181600" y="2209800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4-state trellis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71600" y="1676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600200" y="137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209800" y="1676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270000" y="1295400"/>
            <a:ext cx="101600" cy="24553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223520" cy="13208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6" y="1600200"/>
            <a:ext cx="223520" cy="13208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33" y="1775883"/>
            <a:ext cx="228600" cy="1397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219200" y="9144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derotated</a:t>
            </a:r>
            <a:r>
              <a:rPr lang="en-US" sz="1000" dirty="0" smtClean="0">
                <a:latin typeface="Times New Roman"/>
                <a:cs typeface="Times New Roman"/>
              </a:rPr>
              <a:t> data samples</a:t>
            </a:r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43000"/>
            <a:ext cx="304800" cy="139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52600"/>
            <a:ext cx="304800" cy="139700"/>
          </a:xfrm>
          <a:prstGeom prst="rect">
            <a:avLst/>
          </a:prstGeom>
        </p:spPr>
      </p:pic>
      <p:pic>
        <p:nvPicPr>
          <p:cNvPr id="148" name="Picture 1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132417"/>
            <a:ext cx="266700" cy="139700"/>
          </a:xfrm>
          <a:prstGeom prst="rect">
            <a:avLst/>
          </a:prstGeom>
        </p:spPr>
      </p:pic>
      <p:pic>
        <p:nvPicPr>
          <p:cNvPr id="149" name="Picture 14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83" y="1767417"/>
            <a:ext cx="266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2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057400" y="1752600"/>
            <a:ext cx="5486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2971800"/>
            <a:ext cx="5486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57400" y="4191000"/>
            <a:ext cx="5410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57400" y="5410200"/>
            <a:ext cx="5410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057400" y="1752600"/>
            <a:ext cx="2743200" cy="2438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057400" y="2971800"/>
            <a:ext cx="2743200" cy="2438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057400" y="2971800"/>
            <a:ext cx="2743200" cy="2438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057400" y="1752600"/>
            <a:ext cx="2743200" cy="2438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800600" y="1752600"/>
            <a:ext cx="2743200" cy="1219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800600" y="4191000"/>
            <a:ext cx="2667000" cy="1219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800600" y="1752600"/>
            <a:ext cx="2743200" cy="1219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800600" y="4191000"/>
            <a:ext cx="2667000" cy="1219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038600"/>
            <a:ext cx="1155700" cy="139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00200"/>
            <a:ext cx="1155700" cy="1397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295400"/>
            <a:ext cx="596900" cy="139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95400"/>
            <a:ext cx="596900" cy="139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749300" cy="13970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905000" y="16002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00</a:t>
            </a:r>
          </a:p>
        </p:txBody>
      </p:sp>
      <p:sp>
        <p:nvSpPr>
          <p:cNvPr id="40" name="Oval 39"/>
          <p:cNvSpPr/>
          <p:nvPr/>
        </p:nvSpPr>
        <p:spPr>
          <a:xfrm>
            <a:off x="1905000" y="28194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01</a:t>
            </a:r>
          </a:p>
        </p:txBody>
      </p:sp>
      <p:sp>
        <p:nvSpPr>
          <p:cNvPr id="41" name="Oval 40"/>
          <p:cNvSpPr/>
          <p:nvPr/>
        </p:nvSpPr>
        <p:spPr>
          <a:xfrm>
            <a:off x="1905000" y="40386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42" name="Oval 41"/>
          <p:cNvSpPr/>
          <p:nvPr/>
        </p:nvSpPr>
        <p:spPr>
          <a:xfrm>
            <a:off x="1905000" y="52578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11</a:t>
            </a:r>
          </a:p>
        </p:txBody>
      </p:sp>
      <p:sp>
        <p:nvSpPr>
          <p:cNvPr id="43" name="Oval 42"/>
          <p:cNvSpPr/>
          <p:nvPr/>
        </p:nvSpPr>
        <p:spPr>
          <a:xfrm>
            <a:off x="4648200" y="16002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00</a:t>
            </a:r>
          </a:p>
        </p:txBody>
      </p:sp>
      <p:sp>
        <p:nvSpPr>
          <p:cNvPr id="44" name="Oval 43"/>
          <p:cNvSpPr/>
          <p:nvPr/>
        </p:nvSpPr>
        <p:spPr>
          <a:xfrm>
            <a:off x="4648200" y="28194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01</a:t>
            </a:r>
          </a:p>
        </p:txBody>
      </p:sp>
      <p:sp>
        <p:nvSpPr>
          <p:cNvPr id="45" name="Oval 44"/>
          <p:cNvSpPr/>
          <p:nvPr/>
        </p:nvSpPr>
        <p:spPr>
          <a:xfrm>
            <a:off x="4648200" y="40386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46" name="Oval 45"/>
          <p:cNvSpPr/>
          <p:nvPr/>
        </p:nvSpPr>
        <p:spPr>
          <a:xfrm>
            <a:off x="4648200" y="52578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11</a:t>
            </a:r>
          </a:p>
        </p:txBody>
      </p:sp>
      <p:sp>
        <p:nvSpPr>
          <p:cNvPr id="48" name="Oval 47"/>
          <p:cNvSpPr/>
          <p:nvPr/>
        </p:nvSpPr>
        <p:spPr>
          <a:xfrm>
            <a:off x="7391400" y="16002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00</a:t>
            </a:r>
          </a:p>
        </p:txBody>
      </p:sp>
      <p:sp>
        <p:nvSpPr>
          <p:cNvPr id="49" name="Oval 48"/>
          <p:cNvSpPr/>
          <p:nvPr/>
        </p:nvSpPr>
        <p:spPr>
          <a:xfrm>
            <a:off x="7391400" y="28194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01</a:t>
            </a:r>
          </a:p>
        </p:txBody>
      </p:sp>
      <p:sp>
        <p:nvSpPr>
          <p:cNvPr id="50" name="Oval 49"/>
          <p:cNvSpPr/>
          <p:nvPr/>
        </p:nvSpPr>
        <p:spPr>
          <a:xfrm>
            <a:off x="7391400" y="40386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51" name="Oval 50"/>
          <p:cNvSpPr/>
          <p:nvPr/>
        </p:nvSpPr>
        <p:spPr>
          <a:xfrm>
            <a:off x="7391400" y="52578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11</a:t>
            </a:r>
          </a:p>
        </p:txBody>
      </p: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00200"/>
            <a:ext cx="901700" cy="1397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19400"/>
            <a:ext cx="9017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267200"/>
            <a:ext cx="901700" cy="139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486400"/>
            <a:ext cx="901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953000"/>
            <a:ext cx="977900" cy="1397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57400"/>
            <a:ext cx="977900" cy="139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48000"/>
            <a:ext cx="1155700" cy="139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486400"/>
            <a:ext cx="11557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05000"/>
            <a:ext cx="1231900" cy="139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743200"/>
            <a:ext cx="1231900" cy="139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23" y="4297005"/>
            <a:ext cx="12319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181600"/>
            <a:ext cx="1231900" cy="1397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867400"/>
            <a:ext cx="939800" cy="1397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867400"/>
            <a:ext cx="1117600" cy="1397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977900" cy="1397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10000"/>
            <a:ext cx="977900" cy="1397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81200"/>
            <a:ext cx="546100" cy="1397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638800"/>
            <a:ext cx="495300" cy="1397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19600"/>
            <a:ext cx="406400" cy="127000"/>
          </a:xfrm>
          <a:prstGeom prst="rect">
            <a:avLst/>
          </a:prstGeom>
        </p:spPr>
      </p:pic>
      <p:pic>
        <p:nvPicPr>
          <p:cNvPr id="82" name="Picture 81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00400"/>
            <a:ext cx="419100" cy="127000"/>
          </a:xfrm>
          <a:prstGeom prst="rect">
            <a:avLst/>
          </a:prstGeom>
        </p:spPr>
      </p:pic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00400"/>
            <a:ext cx="546100" cy="127000"/>
          </a:xfrm>
          <a:prstGeom prst="rect">
            <a:avLst/>
          </a:prstGeom>
        </p:spPr>
      </p:pic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419600"/>
            <a:ext cx="546100" cy="127000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638800"/>
            <a:ext cx="622300" cy="139700"/>
          </a:xfrm>
          <a:prstGeom prst="rect">
            <a:avLst/>
          </a:prstGeom>
        </p:spPr>
      </p:pic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200"/>
            <a:ext cx="673100" cy="139700"/>
          </a:xfrm>
          <a:prstGeom prst="rect">
            <a:avLst/>
          </a:prstGeom>
        </p:spPr>
      </p:pic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6" y="1952858"/>
            <a:ext cx="673100" cy="139700"/>
          </a:xfrm>
          <a:prstGeom prst="rect">
            <a:avLst/>
          </a:prstGeom>
        </p:spPr>
      </p:pic>
      <p:pic>
        <p:nvPicPr>
          <p:cNvPr id="90" name="Picture 89" descr="latex-image-1.pdf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815" y="5606277"/>
            <a:ext cx="622300" cy="139700"/>
          </a:xfrm>
          <a:prstGeom prst="rect">
            <a:avLst/>
          </a:prstGeom>
        </p:spPr>
      </p:pic>
      <p:pic>
        <p:nvPicPr>
          <p:cNvPr id="91" name="Picture 90" descr="latex-image-1.pdf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36" y="3182241"/>
            <a:ext cx="546100" cy="127000"/>
          </a:xfrm>
          <a:prstGeom prst="rect">
            <a:avLst/>
          </a:prstGeom>
        </p:spPr>
      </p:pic>
      <p:pic>
        <p:nvPicPr>
          <p:cNvPr id="92" name="Picture 91" descr="latex-image-1.pdf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877" y="4389594"/>
            <a:ext cx="5461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2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505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267200" y="1371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95600" y="1143000"/>
            <a:ext cx="609600" cy="457200"/>
            <a:chOff x="2895600" y="1143000"/>
            <a:chExt cx="609600" cy="457200"/>
          </a:xfrm>
        </p:grpSpPr>
        <p:sp>
          <p:nvSpPr>
            <p:cNvPr id="7" name="Rectangle 6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895600" y="1752600"/>
            <a:ext cx="609600" cy="457200"/>
            <a:chOff x="2895600" y="1752600"/>
            <a:chExt cx="609600" cy="457200"/>
          </a:xfrm>
        </p:grpSpPr>
        <p:sp>
          <p:nvSpPr>
            <p:cNvPr id="10" name="Rectangle 9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810000" y="1752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5052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7200" y="1981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908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90800" y="1371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362200" y="1676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648200" y="1143000"/>
            <a:ext cx="1371600" cy="1066800"/>
            <a:chOff x="4343400" y="3048000"/>
            <a:chExt cx="1371600" cy="1066800"/>
          </a:xfrm>
        </p:grpSpPr>
        <p:sp>
          <p:nvSpPr>
            <p:cNvPr id="19" name="Rectangle 18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019800" y="1676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362200" y="22098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Filters matched to the first two principle pulses given by (18) of [1].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572000" y="22098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4-state trellis described in Fig. 3 of [1].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Branch metrics given by (14) of [1].</a:t>
            </a:r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166284"/>
            <a:ext cx="279400" cy="1397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3" y="1775883"/>
            <a:ext cx="279400" cy="1397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3810000" y="3429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5908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5052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267200" y="3657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2895600" y="3429000"/>
            <a:ext cx="609600" cy="457200"/>
            <a:chOff x="2895600" y="1143000"/>
            <a:chExt cx="609600" cy="457200"/>
          </a:xfrm>
        </p:grpSpPr>
        <p:sp>
          <p:nvSpPr>
            <p:cNvPr id="58" name="Rectangle 57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2895600" y="4038600"/>
            <a:ext cx="609600" cy="457200"/>
            <a:chOff x="2895600" y="1752600"/>
            <a:chExt cx="609600" cy="457200"/>
          </a:xfrm>
        </p:grpSpPr>
        <p:sp>
          <p:nvSpPr>
            <p:cNvPr id="61" name="Rectangle 60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3810000" y="4038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3505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67200" y="4267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5908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590800" y="3657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362200" y="3962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648200" y="3429000"/>
            <a:ext cx="1371600" cy="1066800"/>
            <a:chOff x="4343400" y="3048000"/>
            <a:chExt cx="1371600" cy="1066800"/>
          </a:xfrm>
        </p:grpSpPr>
        <p:sp>
          <p:nvSpPr>
            <p:cNvPr id="70" name="Rectangle 69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99" name="Straight Connector 98"/>
          <p:cNvCxnSpPr/>
          <p:nvPr/>
        </p:nvCxnSpPr>
        <p:spPr>
          <a:xfrm>
            <a:off x="6019800" y="3962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362200" y="44958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Filters matched to the first two principle pulses given by (18) of [1].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72000" y="44958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4-state trellis described in Fig. 3 of [1].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Modified branch metrics: phase tracking is done using per-survivor processing.</a:t>
            </a:r>
          </a:p>
        </p:txBody>
      </p:sp>
      <p:pic>
        <p:nvPicPr>
          <p:cNvPr id="102" name="Picture 10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452284"/>
            <a:ext cx="279400" cy="139700"/>
          </a:xfrm>
          <a:prstGeom prst="rect">
            <a:avLst/>
          </a:prstGeom>
        </p:spPr>
      </p:pic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3" y="4061883"/>
            <a:ext cx="279400" cy="139700"/>
          </a:xfrm>
          <a:prstGeom prst="rect">
            <a:avLst/>
          </a:prstGeom>
        </p:spPr>
      </p:pic>
      <p:pic>
        <p:nvPicPr>
          <p:cNvPr id="104" name="Picture 10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0"/>
            <a:ext cx="241300" cy="139700"/>
          </a:xfrm>
          <a:prstGeom prst="rect">
            <a:avLst/>
          </a:prstGeom>
        </p:spPr>
      </p:pic>
      <p:pic>
        <p:nvPicPr>
          <p:cNvPr id="105" name="Picture 10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FDE1 or FDE2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-81305" y="1150973"/>
            <a:ext cx="6799362" cy="3439490"/>
            <a:chOff x="-81305" y="1150973"/>
            <a:chExt cx="6799362" cy="3439490"/>
          </a:xfrm>
        </p:grpSpPr>
        <p:sp>
          <p:nvSpPr>
            <p:cNvPr id="30" name="Flowchart: Summing Junction 29"/>
            <p:cNvSpPr/>
            <p:nvPr/>
          </p:nvSpPr>
          <p:spPr>
            <a:xfrm>
              <a:off x="3298415" y="2905077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807293" y="261932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78893" y="2616152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prune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/>
            <p:cNvCxnSpPr>
              <a:stCxn id="30" idx="6"/>
              <a:endCxn id="34" idx="1"/>
            </p:cNvCxnSpPr>
            <p:nvPr/>
          </p:nvCxnSpPr>
          <p:spPr>
            <a:xfrm>
              <a:off x="3578693" y="3035252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3"/>
              <a:endCxn id="35" idx="1"/>
            </p:cNvCxnSpPr>
            <p:nvPr/>
          </p:nvCxnSpPr>
          <p:spPr>
            <a:xfrm flipV="1">
              <a:off x="4950293" y="3035252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19" y="2953728"/>
              <a:ext cx="143238" cy="163048"/>
            </a:xfrm>
            <a:prstGeom prst="rect">
              <a:avLst/>
            </a:prstGeom>
            <a:noFill/>
          </p:spPr>
        </p:pic>
        <p:cxnSp>
          <p:nvCxnSpPr>
            <p:cNvPr id="70" name="Straight Arrow Connector 69"/>
            <p:cNvCxnSpPr/>
            <p:nvPr/>
          </p:nvCxnSpPr>
          <p:spPr>
            <a:xfrm>
              <a:off x="6321893" y="3035252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392274" y="115097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782785" y="115097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1305" y="1493882"/>
              <a:ext cx="202667" cy="152381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2" idx="3"/>
              <a:endCxn id="3" idx="1"/>
            </p:cNvCxnSpPr>
            <p:nvPr/>
          </p:nvCxnSpPr>
          <p:spPr>
            <a:xfrm>
              <a:off x="1535274" y="1570073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262" y="4416749"/>
              <a:ext cx="198095" cy="173714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/>
            <p:nvPr/>
          </p:nvCxnSpPr>
          <p:spPr>
            <a:xfrm>
              <a:off x="144763" y="1576423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03059" y="2130405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774659" y="2130405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5" name="Straight Arrow Connector 94"/>
            <p:cNvCxnSpPr>
              <a:stCxn id="93" idx="3"/>
              <a:endCxn id="94" idx="1"/>
            </p:cNvCxnSpPr>
            <p:nvPr/>
          </p:nvCxnSpPr>
          <p:spPr>
            <a:xfrm>
              <a:off x="1546059" y="2549505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" y="2462648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97" name="Straight Arrow Connector 96"/>
            <p:cNvCxnSpPr/>
            <p:nvPr/>
          </p:nvCxnSpPr>
          <p:spPr>
            <a:xfrm>
              <a:off x="155547" y="2549505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endCxn id="30" idx="2"/>
            </p:cNvCxnSpPr>
            <p:nvPr/>
          </p:nvCxnSpPr>
          <p:spPr>
            <a:xfrm flipV="1">
              <a:off x="2917659" y="3035252"/>
              <a:ext cx="380756" cy="49368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endCxn id="30" idx="4"/>
            </p:cNvCxnSpPr>
            <p:nvPr/>
          </p:nvCxnSpPr>
          <p:spPr>
            <a:xfrm flipV="1">
              <a:off x="2916019" y="3165427"/>
              <a:ext cx="522535" cy="1338179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3" idx="3"/>
              <a:endCxn id="30" idx="0"/>
            </p:cNvCxnSpPr>
            <p:nvPr/>
          </p:nvCxnSpPr>
          <p:spPr>
            <a:xfrm>
              <a:off x="2925785" y="1570073"/>
              <a:ext cx="512769" cy="1335004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94" idx="3"/>
              <a:endCxn id="30" idx="2"/>
            </p:cNvCxnSpPr>
            <p:nvPr/>
          </p:nvCxnSpPr>
          <p:spPr>
            <a:xfrm>
              <a:off x="2917659" y="2549505"/>
              <a:ext cx="380756" cy="485747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16200000">
              <a:off x="5626638" y="359422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393" y="3749701"/>
              <a:ext cx="607999" cy="263619"/>
            </a:xfrm>
            <a:prstGeom prst="rect">
              <a:avLst/>
            </a:prstGeom>
            <a:noFill/>
          </p:spPr>
        </p:pic>
        <p:cxnSp>
          <p:nvCxnSpPr>
            <p:cNvPr id="60" name="Elbow Connector 59"/>
            <p:cNvCxnSpPr/>
            <p:nvPr/>
          </p:nvCxnSpPr>
          <p:spPr>
            <a:xfrm flipV="1">
              <a:off x="2917659" y="3035252"/>
              <a:ext cx="380756" cy="49368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262" y="3386381"/>
              <a:ext cx="234667" cy="275809"/>
            </a:xfrm>
            <a:prstGeom prst="rect">
              <a:avLst/>
            </a:prstGeom>
            <a:noFill/>
          </p:spPr>
        </p:pic>
      </p:grpSp>
      <p:grpSp>
        <p:nvGrpSpPr>
          <p:cNvPr id="62" name="Group 61"/>
          <p:cNvGrpSpPr/>
          <p:nvPr/>
        </p:nvGrpSpPr>
        <p:grpSpPr>
          <a:xfrm>
            <a:off x="3599609" y="4100177"/>
            <a:ext cx="6815171" cy="3439490"/>
            <a:chOff x="3599609" y="4100177"/>
            <a:chExt cx="6815171" cy="3439490"/>
          </a:xfrm>
        </p:grpSpPr>
        <p:sp>
          <p:nvSpPr>
            <p:cNvPr id="73" name="Flowchart: Summing Junction 72"/>
            <p:cNvSpPr/>
            <p:nvPr/>
          </p:nvSpPr>
          <p:spPr>
            <a:xfrm>
              <a:off x="6995138" y="5854281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04016" y="5568531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875616" y="556535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prune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Straight Arrow Connector 75"/>
            <p:cNvCxnSpPr>
              <a:stCxn id="73" idx="6"/>
              <a:endCxn id="74" idx="1"/>
            </p:cNvCxnSpPr>
            <p:nvPr/>
          </p:nvCxnSpPr>
          <p:spPr>
            <a:xfrm>
              <a:off x="7275416" y="5984456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4" idx="3"/>
              <a:endCxn id="75" idx="1"/>
            </p:cNvCxnSpPr>
            <p:nvPr/>
          </p:nvCxnSpPr>
          <p:spPr>
            <a:xfrm flipV="1">
              <a:off x="8647016" y="5984456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1542" y="5902932"/>
              <a:ext cx="143238" cy="163048"/>
            </a:xfrm>
            <a:prstGeom prst="rect">
              <a:avLst/>
            </a:prstGeom>
            <a:noFill/>
          </p:spPr>
        </p:pic>
        <p:cxnSp>
          <p:nvCxnSpPr>
            <p:cNvPr id="79" name="Straight Arrow Connector 78"/>
            <p:cNvCxnSpPr/>
            <p:nvPr/>
          </p:nvCxnSpPr>
          <p:spPr>
            <a:xfrm>
              <a:off x="10018616" y="5984456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4088997" y="410017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479508" y="410017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609" y="4449436"/>
              <a:ext cx="202667" cy="152381"/>
            </a:xfrm>
            <a:prstGeom prst="rect">
              <a:avLst/>
            </a:prstGeom>
            <a:noFill/>
          </p:spPr>
        </p:pic>
        <p:cxnSp>
          <p:nvCxnSpPr>
            <p:cNvPr id="83" name="Straight Arrow Connector 82"/>
            <p:cNvCxnSpPr>
              <a:stCxn id="80" idx="3"/>
              <a:endCxn id="81" idx="1"/>
            </p:cNvCxnSpPr>
            <p:nvPr/>
          </p:nvCxnSpPr>
          <p:spPr>
            <a:xfrm>
              <a:off x="5231997" y="451927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985" y="7365953"/>
              <a:ext cx="198095" cy="173714"/>
            </a:xfrm>
            <a:prstGeom prst="rect">
              <a:avLst/>
            </a:prstGeom>
            <a:noFill/>
          </p:spPr>
        </p:pic>
        <p:cxnSp>
          <p:nvCxnSpPr>
            <p:cNvPr id="85" name="Straight Arrow Connector 84"/>
            <p:cNvCxnSpPr/>
            <p:nvPr/>
          </p:nvCxnSpPr>
          <p:spPr>
            <a:xfrm>
              <a:off x="3841486" y="452562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4099782" y="5079609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71382" y="5079609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Straight Arrow Connector 87"/>
            <p:cNvCxnSpPr>
              <a:stCxn id="86" idx="3"/>
              <a:endCxn id="87" idx="1"/>
            </p:cNvCxnSpPr>
            <p:nvPr/>
          </p:nvCxnSpPr>
          <p:spPr>
            <a:xfrm>
              <a:off x="5242782" y="5498709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Picture 8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983" y="5411852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90" name="Straight Arrow Connector 89"/>
            <p:cNvCxnSpPr/>
            <p:nvPr/>
          </p:nvCxnSpPr>
          <p:spPr>
            <a:xfrm>
              <a:off x="3852270" y="5498709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985" y="6875667"/>
              <a:ext cx="195048" cy="173714"/>
            </a:xfrm>
            <a:prstGeom prst="rect">
              <a:avLst/>
            </a:prstGeom>
            <a:noFill/>
          </p:spPr>
        </p:pic>
        <p:cxnSp>
          <p:nvCxnSpPr>
            <p:cNvPr id="92" name="Elbow Connector 91"/>
            <p:cNvCxnSpPr>
              <a:endCxn id="73" idx="2"/>
            </p:cNvCxnSpPr>
            <p:nvPr/>
          </p:nvCxnSpPr>
          <p:spPr>
            <a:xfrm flipV="1">
              <a:off x="6614382" y="5984456"/>
              <a:ext cx="380756" cy="49368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endCxn id="73" idx="4"/>
            </p:cNvCxnSpPr>
            <p:nvPr/>
          </p:nvCxnSpPr>
          <p:spPr>
            <a:xfrm flipV="1">
              <a:off x="6612742" y="6114631"/>
              <a:ext cx="522535" cy="1338179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81" idx="3"/>
              <a:endCxn id="73" idx="0"/>
            </p:cNvCxnSpPr>
            <p:nvPr/>
          </p:nvCxnSpPr>
          <p:spPr>
            <a:xfrm>
              <a:off x="6622508" y="4519277"/>
              <a:ext cx="512769" cy="1335004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87" idx="3"/>
              <a:endCxn id="73" idx="2"/>
            </p:cNvCxnSpPr>
            <p:nvPr/>
          </p:nvCxnSpPr>
          <p:spPr>
            <a:xfrm>
              <a:off x="6614382" y="5498709"/>
              <a:ext cx="380756" cy="485747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rot="16200000">
              <a:off x="9323361" y="6543424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10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116" y="6698905"/>
              <a:ext cx="607999" cy="263619"/>
            </a:xfrm>
            <a:prstGeom prst="rect">
              <a:avLst/>
            </a:prstGeom>
            <a:noFill/>
          </p:spPr>
        </p:pic>
        <p:cxnSp>
          <p:nvCxnSpPr>
            <p:cNvPr id="104" name="Elbow Connector 103"/>
            <p:cNvCxnSpPr/>
            <p:nvPr/>
          </p:nvCxnSpPr>
          <p:spPr>
            <a:xfrm flipV="1">
              <a:off x="6614382" y="5984456"/>
              <a:ext cx="380756" cy="49368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endCxn id="73" idx="2"/>
            </p:cNvCxnSpPr>
            <p:nvPr/>
          </p:nvCxnSpPr>
          <p:spPr>
            <a:xfrm flipV="1">
              <a:off x="6604780" y="5984456"/>
              <a:ext cx="390358" cy="978068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985" y="6335585"/>
              <a:ext cx="234667" cy="27580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3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0" y="1143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05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67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0" y="1143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1816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5800" y="838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Farzad</a:t>
            </a:r>
            <a:r>
              <a:rPr lang="en-US" sz="800" dirty="0" smtClean="0">
                <a:latin typeface="Times New Roman"/>
                <a:cs typeface="Times New Roman"/>
              </a:rPr>
              <a:t> calls this “de-staggering”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&gt; 0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9436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90800" y="3048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581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0000" y="4038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34000" y="40386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05200" y="4267200"/>
            <a:ext cx="3048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676400" y="3048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657600" y="3276600"/>
            <a:ext cx="2209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716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352800" y="3124200"/>
            <a:ext cx="304800" cy="304800"/>
            <a:chOff x="2743200" y="2057400"/>
            <a:chExt cx="304800" cy="304800"/>
          </a:xfrm>
        </p:grpSpPr>
        <p:sp>
          <p:nvSpPr>
            <p:cNvPr id="21" name="Oval 20"/>
            <p:cNvSpPr/>
            <p:nvPr/>
          </p:nvSpPr>
          <p:spPr>
            <a:xfrm>
              <a:off x="2743200" y="20574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/>
        </p:nvCxnSpPr>
        <p:spPr>
          <a:xfrm>
            <a:off x="2286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48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505200" y="3429000"/>
            <a:ext cx="0" cy="838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34000" y="3276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267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 rot="5962508" flipV="1">
            <a:off x="2896735" y="3500739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489200" y="364066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 sample/bit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5029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1800" y="3048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&gt; 0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239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/>
          <p:cNvSpPr/>
          <p:nvPr/>
        </p:nvSpPr>
        <p:spPr>
          <a:xfrm rot="16200000">
            <a:off x="4573524" y="4037076"/>
            <a:ext cx="454152" cy="4572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203700"/>
            <a:ext cx="152400" cy="127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29200" y="43434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for a first-order loop, the loop filter is a constant gain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3028950"/>
            <a:ext cx="241300" cy="1397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67" y="3037417"/>
            <a:ext cx="2286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67" y="3037417"/>
            <a:ext cx="279400" cy="139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724400"/>
            <a:ext cx="5308600" cy="393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17" y="4155017"/>
            <a:ext cx="215900" cy="1397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91000"/>
            <a:ext cx="368300" cy="1524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867400" y="3048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6477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91200" y="2743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Farzad</a:t>
            </a:r>
            <a:r>
              <a:rPr lang="en-US" sz="800" dirty="0" smtClean="0">
                <a:latin typeface="Times New Roman"/>
                <a:cs typeface="Times New Roman"/>
              </a:rPr>
              <a:t> calls this “de-staggering”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00600" y="5410200"/>
            <a:ext cx="270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Because MATLAB indexes start at 1 instead of 0, the even/odd assignments here are swapped in the MATLAB version.</a:t>
            </a:r>
          </a:p>
        </p:txBody>
      </p:sp>
      <p:sp>
        <p:nvSpPr>
          <p:cNvPr id="47" name="Freeform 46"/>
          <p:cNvSpPr/>
          <p:nvPr/>
        </p:nvSpPr>
        <p:spPr>
          <a:xfrm rot="5962508" flipV="1">
            <a:off x="6708193" y="5233634"/>
            <a:ext cx="300947" cy="48334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5962508" flipV="1">
            <a:off x="4698483" y="1728433"/>
            <a:ext cx="300947" cy="48334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505200" y="1905000"/>
            <a:ext cx="270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Because MATLAB indexes start at 1 instead of 0, the even/odd assignments here are swapped in the MATLAB version.</a:t>
            </a: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34" y="1134533"/>
            <a:ext cx="241300" cy="1397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33" y="1151467"/>
            <a:ext cx="228600" cy="1397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95400"/>
            <a:ext cx="241300" cy="1397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67000" y="11430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057400" y="1524000"/>
            <a:ext cx="1981200" cy="0"/>
          </a:xfrm>
          <a:prstGeom prst="line">
            <a:avLst/>
          </a:prstGeom>
          <a:ln w="12700" cmpd="sng">
            <a:solidFill>
              <a:schemeClr val="tx1"/>
            </a:solidFill>
            <a:headEnd type="stealth" w="med" len="lg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48000" y="990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1606550"/>
            <a:ext cx="228600" cy="114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114300" cy="114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24000"/>
            <a:ext cx="889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66800"/>
            <a:ext cx="190500" cy="139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755650"/>
            <a:ext cx="368300" cy="165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68900" y="114935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59300" y="1530350"/>
            <a:ext cx="1981200" cy="0"/>
          </a:xfrm>
          <a:prstGeom prst="line">
            <a:avLst/>
          </a:prstGeom>
          <a:ln w="12700" cmpd="sng">
            <a:solidFill>
              <a:schemeClr val="tx1"/>
            </a:solidFill>
            <a:headEnd type="stealth" w="med" len="lg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49900" y="99695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612900"/>
            <a:ext cx="228600" cy="114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1606550"/>
            <a:ext cx="114300" cy="1143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530350"/>
            <a:ext cx="88900" cy="139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1073150"/>
            <a:ext cx="190500" cy="1397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62000"/>
            <a:ext cx="406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7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219200" y="1066800"/>
            <a:ext cx="1066800" cy="1066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066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1336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12192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762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0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352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86200" y="12954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flipH="1">
            <a:off x="3810000" y="12954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1148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279400" cy="165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62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295400"/>
            <a:ext cx="279400" cy="1651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76400"/>
            <a:ext cx="533400" cy="330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254000" cy="1651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38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update coefficients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(LMS)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219200" y="21336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534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219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219200" y="3429000"/>
            <a:ext cx="6934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077200" y="9906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4572000" y="1447800"/>
            <a:ext cx="304800" cy="304800"/>
            <a:chOff x="5943600" y="3124200"/>
            <a:chExt cx="304800" cy="304800"/>
          </a:xfrm>
        </p:grpSpPr>
        <p:sp>
          <p:nvSpPr>
            <p:cNvPr id="35" name="Oval 34"/>
            <p:cNvSpPr/>
            <p:nvPr/>
          </p:nvSpPr>
          <p:spPr>
            <a:xfrm>
              <a:off x="5943600" y="3124200"/>
              <a:ext cx="304800" cy="304800"/>
            </a:xfrm>
            <a:prstGeom prst="ellipse">
              <a:avLst/>
            </a:prstGeom>
            <a:solidFill>
              <a:srgbClr val="F2F2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6477000" y="2057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791200" y="2667000"/>
            <a:ext cx="533400" cy="609600"/>
            <a:chOff x="5715000" y="2286000"/>
            <a:chExt cx="533400" cy="609600"/>
          </a:xfrm>
        </p:grpSpPr>
        <p:sp>
          <p:nvSpPr>
            <p:cNvPr id="40" name="Isosceles Triangle 39"/>
            <p:cNvSpPr/>
            <p:nvPr/>
          </p:nvSpPr>
          <p:spPr>
            <a:xfrm rot="16200000">
              <a:off x="5676900" y="2324100"/>
              <a:ext cx="609600" cy="533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700" y="2514600"/>
              <a:ext cx="190500" cy="1397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4953000" y="266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724400" y="1752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724400" y="2971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2600" y="2971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6324600" y="2971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781800" y="2667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876800" y="1600200"/>
            <a:ext cx="2286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81800" y="16002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1289050"/>
            <a:ext cx="317500" cy="1651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971800"/>
            <a:ext cx="254000" cy="1651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038600"/>
            <a:ext cx="6057900" cy="4826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85800"/>
            <a:ext cx="2679700" cy="2794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92202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458200" y="1219200"/>
            <a:ext cx="762000" cy="762000"/>
            <a:chOff x="6553200" y="1828800"/>
            <a:chExt cx="762000" cy="762000"/>
          </a:xfrm>
        </p:grpSpPr>
        <p:sp>
          <p:nvSpPr>
            <p:cNvPr id="56" name="Rectangle 55"/>
            <p:cNvSpPr/>
            <p:nvPr/>
          </p:nvSpPr>
          <p:spPr>
            <a:xfrm>
              <a:off x="6553200" y="18288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086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086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705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705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63" name="Straight Connector 62"/>
          <p:cNvCxnSpPr/>
          <p:nvPr/>
        </p:nvCxnSpPr>
        <p:spPr>
          <a:xfrm>
            <a:off x="7924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295400"/>
            <a:ext cx="825500" cy="16510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7724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81534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458200" y="1981200"/>
            <a:ext cx="773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decision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6248400" y="3200400"/>
            <a:ext cx="685800" cy="762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3716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0"/>
            <a:ext cx="279400" cy="1651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342900" cy="1651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33600"/>
            <a:ext cx="431800" cy="177800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381000" cy="165100"/>
          </a:xfrm>
          <a:prstGeom prst="rect">
            <a:avLst/>
          </a:prstGeom>
        </p:spPr>
      </p:pic>
      <p:pic>
        <p:nvPicPr>
          <p:cNvPr id="86" name="Picture 85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667000"/>
            <a:ext cx="584200" cy="139700"/>
          </a:xfrm>
          <a:prstGeom prst="rect">
            <a:avLst/>
          </a:prstGeom>
        </p:spPr>
      </p:pic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81400"/>
            <a:ext cx="584200" cy="139700"/>
          </a:xfrm>
          <a:prstGeom prst="rect">
            <a:avLst/>
          </a:prstGeom>
        </p:spPr>
      </p:pic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52600"/>
            <a:ext cx="3175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34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1447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2209800"/>
            <a:ext cx="13716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 </a:t>
            </a:r>
            <a:r>
              <a:rPr lang="en-US" sz="1000" smtClean="0">
                <a:latin typeface="Times New Roman"/>
                <a:cs typeface="Times New Roman"/>
              </a:rPr>
              <a:t>VMR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110 00S 20 2D VP </a:t>
            </a:r>
            <a:r>
              <a:rPr lang="en-US" sz="1000" dirty="0" err="1" smtClean="0">
                <a:latin typeface="Times New Roman"/>
                <a:cs typeface="Times New Roman"/>
              </a:rPr>
              <a:t>iNET</a:t>
            </a:r>
            <a:endParaRPr lang="en-US" sz="1000" dirty="0"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667000" y="1828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971800" y="1447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source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33800" y="1828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1447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800600" y="1828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05400" y="1447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934200" y="1219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34200" y="1524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34200" y="1828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34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34200" y="2438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67600" y="990600"/>
            <a:ext cx="9144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543800" y="1066800"/>
            <a:ext cx="762000" cy="6096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2200" y="9906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interface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867400" y="1828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34200" y="24384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34200" y="21336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34200" y="18288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4200" y="15240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4200" y="12192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05000" y="18288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057400" y="1752600"/>
            <a:ext cx="609600" cy="152400"/>
            <a:chOff x="1219200" y="3352800"/>
            <a:chExt cx="609600" cy="1524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1219200" y="3352800"/>
              <a:ext cx="76200" cy="762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12954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752600" y="3429000"/>
              <a:ext cx="76200" cy="762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14478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6002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 flipV="1">
            <a:off x="2057400" y="1676400"/>
            <a:ext cx="60960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05000" y="1981200"/>
            <a:ext cx="9797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Agilent 8495B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attenuator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67000" y="22098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Fast Bit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FB2000A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05400" y="2209800"/>
            <a:ext cx="724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custom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72200" y="2667000"/>
            <a:ext cx="76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custom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76400" y="1219200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mW</a:t>
            </a:r>
            <a:r>
              <a:rPr lang="en-US" sz="1000" dirty="0" smtClean="0">
                <a:latin typeface="Times New Roman"/>
                <a:cs typeface="Times New Roman"/>
              </a:rPr>
              <a:t> @ 10.3125 Mbit/s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981200" y="1447800"/>
            <a:ext cx="152400" cy="304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15200" y="2667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Reach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BERT-50S-8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10000" y="106680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QSX-RDMS</a:t>
            </a:r>
          </a:p>
          <a:p>
            <a:pPr algn="ctr"/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-RM2-Q-1100-X2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00400" y="419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source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962400" y="45720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334000" y="3733800"/>
            <a:ext cx="9144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disabled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62484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267200" y="37338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power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splitter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334000" y="4648200"/>
            <a:ext cx="9144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enabled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248400" y="5029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029200" y="4114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29200" y="50292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781800" y="3733800"/>
            <a:ext cx="9144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858000" y="3810000"/>
            <a:ext cx="762000" cy="6096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48400" y="50292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248400" y="41148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371600" y="419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2895600" y="45720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33600" y="45720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286000" y="4495800"/>
            <a:ext cx="609600" cy="152400"/>
            <a:chOff x="1219200" y="3352800"/>
            <a:chExt cx="609600" cy="152400"/>
          </a:xfrm>
        </p:grpSpPr>
        <p:cxnSp>
          <p:nvCxnSpPr>
            <p:cNvPr id="57" name="Straight Connector 56"/>
            <p:cNvCxnSpPr/>
            <p:nvPr/>
          </p:nvCxnSpPr>
          <p:spPr>
            <a:xfrm flipV="1">
              <a:off x="1219200" y="3352800"/>
              <a:ext cx="76200" cy="762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12954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752600" y="3429000"/>
              <a:ext cx="76200" cy="762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4478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16002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/>
          <p:cNvCxnSpPr/>
          <p:nvPr/>
        </p:nvCxnSpPr>
        <p:spPr>
          <a:xfrm flipV="1">
            <a:off x="2286000" y="4419600"/>
            <a:ext cx="60960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105400" y="5410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QSX-RDMS-3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R1D-Q-1-1110-00-EQ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67201" y="5410201"/>
            <a:ext cx="7620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Narda</a:t>
            </a:r>
            <a:r>
              <a:rPr lang="en-US" sz="1000" dirty="0" smtClean="0">
                <a:latin typeface="Times New Roman"/>
                <a:cs typeface="Times New Roman"/>
              </a:rPr>
              <a:t> 4322-2</a:t>
            </a:r>
            <a:endParaRPr lang="en-US" sz="1000" dirty="0">
              <a:latin typeface="Times New Roman"/>
              <a:cs typeface="Times New Roman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209800" y="4191000"/>
            <a:ext cx="152400" cy="304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28800" y="3962400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mW</a:t>
            </a:r>
            <a:r>
              <a:rPr lang="en-US" sz="1000" dirty="0" smtClean="0">
                <a:latin typeface="Times New Roman"/>
                <a:cs typeface="Times New Roman"/>
              </a:rPr>
              <a:t> @ 10 Mbit/s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95600" y="49530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Fast Bit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FB2000A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33600" y="4724400"/>
            <a:ext cx="9797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Agilent 8495B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attenuator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29400" y="5410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Reach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BERT-50S-8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105400" y="33528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QSX-RDMS-3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R1D-Q-1-1110-00-EQ</a:t>
            </a:r>
            <a:endParaRPr lang="en-US"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3373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524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52133" y="19050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556933" y="1524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source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85733" y="1447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90533" y="1066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452533" y="1447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57333" y="1066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86133" y="838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586133" y="1143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86133" y="1447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86133" y="1752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586133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18933" y="19050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23733" y="10668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power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splitter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85733" y="23622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19533" y="609600"/>
            <a:ext cx="9144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195733" y="685800"/>
            <a:ext cx="762000" cy="6096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4133" y="6096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interface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519333" y="1447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86133" y="20574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86133" y="17526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86133" y="14478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6133" y="11430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86133" y="8382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6933" y="2286000"/>
            <a:ext cx="76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Fast Bit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FB0008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7333" y="762000"/>
            <a:ext cx="724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custom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24133" y="2286000"/>
            <a:ext cx="76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custom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1933" y="1219200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mW</a:t>
            </a:r>
            <a:r>
              <a:rPr lang="en-US" sz="1000" dirty="0" smtClean="0">
                <a:latin typeface="Times New Roman"/>
                <a:cs typeface="Times New Roman"/>
              </a:rPr>
              <a:t> @ 10.3125 Mbit/s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143000" y="1447800"/>
            <a:ext cx="76200" cy="3810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90133" y="1524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multipath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066800" y="1905000"/>
            <a:ext cx="423333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23733" y="2743200"/>
            <a:ext cx="7620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Narda</a:t>
            </a:r>
            <a:r>
              <a:rPr lang="en-US" sz="1000" dirty="0" smtClean="0">
                <a:latin typeface="Times New Roman"/>
                <a:cs typeface="Times New Roman"/>
              </a:rPr>
              <a:t> 4322-2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90533" y="1981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766733" y="2057400"/>
            <a:ext cx="609600" cy="381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90533" y="2466201"/>
            <a:ext cx="7789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dirty="0">
                <a:solidFill>
                  <a:prstClr val="black"/>
                </a:solidFill>
                <a:latin typeface="Times New Roman"/>
                <a:cs typeface="Times New Roman"/>
              </a:rPr>
              <a:t>Spec. An.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90533" y="2743200"/>
            <a:ext cx="17526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Tektronix RSA 6114</a:t>
            </a:r>
          </a:p>
          <a:p>
            <a:r>
              <a:rPr lang="en-US" sz="1000" dirty="0" smtClean="0">
                <a:latin typeface="Times New Roman"/>
                <a:cs typeface="Times New Roman"/>
              </a:rPr>
              <a:t>Real Time Spectrum Analyzer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2286000"/>
            <a:ext cx="13716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 </a:t>
            </a:r>
            <a:r>
              <a:rPr lang="en-US" sz="1000" smtClean="0">
                <a:latin typeface="Times New Roman"/>
                <a:cs typeface="Times New Roman"/>
              </a:rPr>
              <a:t>VMR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110 00S 20 2D VP </a:t>
            </a:r>
            <a:r>
              <a:rPr lang="en-US" sz="1000" dirty="0" err="1" smtClean="0">
                <a:latin typeface="Times New Roman"/>
                <a:cs typeface="Times New Roman"/>
              </a:rPr>
              <a:t>iNET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61933" y="68580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QSX-RDMS</a:t>
            </a:r>
          </a:p>
          <a:p>
            <a:pPr algn="ctr"/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-RM2-Q-1100-X2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37733" y="2286000"/>
            <a:ext cx="1066800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Spirint</a:t>
            </a:r>
            <a:r>
              <a:rPr lang="en-US" sz="1000" dirty="0" smtClean="0">
                <a:latin typeface="Times New Roman"/>
                <a:cs typeface="Times New Roman"/>
              </a:rPr>
              <a:t> SR 5500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Wireless Channel Emulator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81400" y="4495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source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6629400" y="4392023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629400" y="5306423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162800" y="4011023"/>
            <a:ext cx="9144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239000" y="4163423"/>
            <a:ext cx="762000" cy="6096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29400" y="5306423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29400" y="4392023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295400" y="4468223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3276600" y="4876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81400" y="5257800"/>
            <a:ext cx="76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Fast Bit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FB0008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14600" y="4495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multipath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2057400" y="4849223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33600" y="4392023"/>
            <a:ext cx="76200" cy="3810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676400" y="4163423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mW</a:t>
            </a:r>
            <a:r>
              <a:rPr lang="en-US" sz="1000" dirty="0" smtClean="0">
                <a:latin typeface="Times New Roman"/>
                <a:cs typeface="Times New Roman"/>
              </a:rPr>
              <a:t> @ 10 Mbit/s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5410200" y="4392023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343400" y="4876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48200" y="40386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power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splitter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5410200" y="5306423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48200" y="5715000"/>
            <a:ext cx="7620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Narda</a:t>
            </a:r>
            <a:r>
              <a:rPr lang="en-US" sz="1000" dirty="0" smtClean="0">
                <a:latin typeface="Times New Roman"/>
                <a:cs typeface="Times New Roman"/>
              </a:rPr>
              <a:t> 4322-2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90600" y="5230223"/>
            <a:ext cx="13716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 VMR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110 00S 20 2D VP </a:t>
            </a:r>
            <a:r>
              <a:rPr lang="en-US" sz="1000" dirty="0" err="1" smtClean="0">
                <a:latin typeface="Times New Roman"/>
                <a:cs typeface="Times New Roman"/>
              </a:rPr>
              <a:t>iNET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62200" y="5230223"/>
            <a:ext cx="1066800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Spirint</a:t>
            </a:r>
            <a:r>
              <a:rPr lang="en-US" sz="1000" dirty="0" smtClean="0">
                <a:latin typeface="Times New Roman"/>
                <a:cs typeface="Times New Roman"/>
              </a:rPr>
              <a:t> SR 5500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Wireless Channel Emulator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10400" y="5687423"/>
            <a:ext cx="12192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Reach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BERT-50S-8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715000" y="4011023"/>
            <a:ext cx="9144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disabled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15000" y="4925423"/>
            <a:ext cx="9144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enabled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86400" y="5687423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QSX-RDMS-3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R1D-Q-1-1110-00-EQ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86400" y="3630023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QSX-RDMS-3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R1D-Q-1-1110-00-EQ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7" name="Freeform 46"/>
          <p:cNvSpPr>
            <a:spLocks/>
          </p:cNvSpPr>
          <p:nvPr/>
        </p:nvSpPr>
        <p:spPr bwMode="auto">
          <a:xfrm>
            <a:off x="4800600" y="2133600"/>
            <a:ext cx="5334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7753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121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9812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24384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95800" y="12192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105400" y="22098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 flipV="1">
            <a:off x="5486400" y="25908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8" name="Freeform 7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43400" y="32004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791200" y="2209800"/>
            <a:ext cx="0" cy="3810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00" y="25908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667000" y="1600200"/>
            <a:ext cx="1828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828800" y="3200400"/>
            <a:ext cx="2514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QSX-VCR-110-10S-20-5A-V-CM-VP-INET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7000" y="16002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7000" y="28194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67000" y="2819400"/>
            <a:ext cx="1828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96000" y="28194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67000" y="1371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Times New Roman"/>
                <a:cs typeface="Times New Roman"/>
              </a:rPr>
              <a:t>1801.5 MHz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67000" y="2590800"/>
            <a:ext cx="8803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 4711.5 MHz</a:t>
            </a:r>
            <a:endParaRPr lang="en-US" sz="1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4051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048000" y="990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181600" y="55626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ight Arrow 44"/>
          <p:cNvSpPr/>
          <p:nvPr/>
        </p:nvSpPr>
        <p:spPr>
          <a:xfrm>
            <a:off x="38862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19600" y="9906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51816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62800" y="1752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715000" y="9906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0" name="Left-Right Arrow 49"/>
          <p:cNvSpPr/>
          <p:nvPr/>
        </p:nvSpPr>
        <p:spPr>
          <a:xfrm>
            <a:off x="6477000" y="1828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162800" y="990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52" name="Left-Right Arrow 51"/>
          <p:cNvSpPr/>
          <p:nvPr/>
        </p:nvSpPr>
        <p:spPr>
          <a:xfrm>
            <a:off x="6477000" y="1066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62800" y="2514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4" name="Left-Right Arrow 53"/>
          <p:cNvSpPr/>
          <p:nvPr/>
        </p:nvSpPr>
        <p:spPr>
          <a:xfrm>
            <a:off x="6477000" y="2590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19600" y="19812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886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388620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3886200" y="2362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88620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886200" y="2590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88620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86200" y="2819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88620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886200" y="3048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388620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858000" y="32766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6324600" y="3505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32460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24600" y="3733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32460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24600" y="3962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24600" y="4191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3246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324600" y="4419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32460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181600" y="4648200"/>
            <a:ext cx="1676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181600" y="4572000"/>
            <a:ext cx="1676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400800" y="48768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324600" y="4800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0" y="3346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851650" y="3575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858000" y="3810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58000" y="4032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864350" y="4267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858000" y="4489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58000" y="47244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58000" y="49403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495800" y="52578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495800" y="43434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048000" y="41910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telemetry 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receiver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048000" y="5181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3" name="Left Brace 92"/>
          <p:cNvSpPr/>
          <p:nvPr/>
        </p:nvSpPr>
        <p:spPr>
          <a:xfrm>
            <a:off x="3733800" y="20574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2895600" y="23622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95" name="Left Brace 94"/>
          <p:cNvSpPr/>
          <p:nvPr/>
        </p:nvSpPr>
        <p:spPr>
          <a:xfrm>
            <a:off x="5791200" y="34290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800600" y="37338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3886200" y="46482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886200" y="45720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886200" y="55626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886200" y="54864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6400800" y="48768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181600" y="5486400"/>
            <a:ext cx="1143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324600" y="48006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6858000" y="57150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7010400" y="57912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6" name="Freeform 46"/>
          <p:cNvSpPr>
            <a:spLocks/>
          </p:cNvSpPr>
          <p:nvPr/>
        </p:nvSpPr>
        <p:spPr bwMode="auto">
          <a:xfrm>
            <a:off x="7086600" y="59436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2743200" y="1371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743200" y="45720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743200" y="5562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743200" y="61722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886200" y="1066800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191000" y="457200"/>
            <a:ext cx="0" cy="609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191000" y="457200"/>
            <a:ext cx="2971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162800" y="1524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DAQ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NI USB 6008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(10 samples/s)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191000" y="228600"/>
            <a:ext cx="2647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latin typeface="Times New Roman"/>
                <a:cs typeface="Times New Roman"/>
              </a:rPr>
              <a:t>AGC voltage (20 dB/V, 0.1 </a:t>
            </a:r>
            <a:r>
              <a:rPr lang="en-US" sz="1000" dirty="0" err="1" smtClean="0">
                <a:latin typeface="Times New Roman"/>
                <a:cs typeface="Times New Roman"/>
              </a:rPr>
              <a:t>ms</a:t>
            </a:r>
            <a:r>
              <a:rPr lang="en-US" sz="1000" dirty="0" smtClean="0">
                <a:latin typeface="Times New Roman"/>
                <a:cs typeface="Times New Roman"/>
              </a:rPr>
              <a:t> time constant)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286000" y="9906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371600" y="29718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828800" y="38100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28800" y="4419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71600" y="60960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3733800" y="3068479"/>
            <a:ext cx="384893" cy="54221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981200" y="64008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828800" y="510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43000" y="44196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90600" y="5867400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Mu-Del 2MDP-22400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9050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30430" y="243840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Bldg. 4795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antenna 6, LHCP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10’ parabolic reflector</a:t>
            </a:r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1143000" y="2971800"/>
            <a:ext cx="0" cy="1447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7818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858000" y="52578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743200" y="1752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114800" y="32004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4343400" y="9144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743200" y="49530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079750" y="348757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105275" y="2933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4105275" y="45339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H="1" flipV="1">
            <a:off x="3733800" y="3610690"/>
            <a:ext cx="387350" cy="90805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2133600" y="44196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057400" y="4572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4038600" y="7620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410200" y="8382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5105400" y="6096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6813550" y="8250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553200" y="6096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146" name="Right Arrow 145"/>
          <p:cNvSpPr/>
          <p:nvPr/>
        </p:nvSpPr>
        <p:spPr>
          <a:xfrm flipH="1">
            <a:off x="5181600" y="23304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19400" y="59436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049894" y="33337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822268" y="35623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863946" y="37909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892800" y="40195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92800" y="42481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39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43000" y="3810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66800" y="45720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143000" y="502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4648200" y="3810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6324600" y="54864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5" name="Group 44"/>
          <p:cNvGrpSpPr/>
          <p:nvPr/>
        </p:nvGrpSpPr>
        <p:grpSpPr>
          <a:xfrm flipV="1">
            <a:off x="6705600" y="57912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46" name="Freeform 45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495800" y="5791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010400" y="5486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10400" y="50292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905000" y="41910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905000" y="41910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05000" y="5410200"/>
            <a:ext cx="1074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1905000" y="54102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10400" y="52578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057400" y="39624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1798.5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057400" y="5181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1772.5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66800" y="5867400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QSX-VMR-110-10S-20-4O-VP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429000" y="3810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00400" y="4572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429000" y="502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00400" y="5791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191000" y="4191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191000" y="54102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 bwMode="auto">
          <a:xfrm>
            <a:off x="5715000" y="3810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62600" y="5791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5257800" y="4800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 bwMode="auto">
          <a:xfrm>
            <a:off x="6324600" y="42672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 flipV="1">
            <a:off x="7010400" y="3962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705600" y="34290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79" name="Freeform 78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010400" y="3962400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upper antenna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10400" y="4191000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302”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9” (right)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145.5”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066800" y="38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90600" y="11430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066800" y="1600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4572000" y="381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6248400" y="20574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Group 90"/>
          <p:cNvGrpSpPr/>
          <p:nvPr/>
        </p:nvGrpSpPr>
        <p:grpSpPr>
          <a:xfrm flipV="1">
            <a:off x="6629400" y="23622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92" name="Freeform 91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4419600" y="2362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6934200" y="2057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34200" y="16002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1828800" y="7620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28800" y="7620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828800" y="1981200"/>
            <a:ext cx="1074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828800" y="19812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981200" y="5334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1798.5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981200" y="1752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1772.5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90600" y="2438400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QSX-VMR-110-10S-20-4O-VP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352800" y="38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124200" y="1143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3352800" y="1600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124200" y="2362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4114800" y="762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114800" y="19812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 bwMode="auto">
          <a:xfrm>
            <a:off x="5638800" y="381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486400" y="2362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5181600" y="1371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6248400" y="762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934200" y="18288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05600" y="533400"/>
            <a:ext cx="6858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50 </a:t>
            </a:r>
            <a:r>
              <a:rPr lang="en-US" sz="1000" dirty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W</a:t>
            </a:r>
            <a:endParaRPr lang="en-US" sz="1000" dirty="0" smtClean="0">
              <a:solidFill>
                <a:schemeClr val="tx1"/>
              </a:solidFill>
              <a:latin typeface="Symbol" charset="2"/>
              <a:ea typeface="Symbol" charset="2"/>
              <a:cs typeface="Symbol" charset="2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termination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1740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048000" y="990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(1798.5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4" name="Straight Connector 43"/>
          <p:cNvCxnSpPr>
            <a:stCxn id="92" idx="3"/>
          </p:cNvCxnSpPr>
          <p:nvPr/>
        </p:nvCxnSpPr>
        <p:spPr>
          <a:xfrm>
            <a:off x="3886200" y="5562600"/>
            <a:ext cx="25146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ight Arrow 44"/>
          <p:cNvSpPr/>
          <p:nvPr/>
        </p:nvSpPr>
        <p:spPr>
          <a:xfrm>
            <a:off x="38862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19600" y="9906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51816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62800" y="1752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715000" y="9906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0" name="Left-Right Arrow 49"/>
          <p:cNvSpPr/>
          <p:nvPr/>
        </p:nvSpPr>
        <p:spPr>
          <a:xfrm>
            <a:off x="6477000" y="1828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162800" y="990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52" name="Left-Right Arrow 51"/>
          <p:cNvSpPr/>
          <p:nvPr/>
        </p:nvSpPr>
        <p:spPr>
          <a:xfrm>
            <a:off x="6477000" y="1066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62800" y="2514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4" name="Left-Right Arrow 53"/>
          <p:cNvSpPr/>
          <p:nvPr/>
        </p:nvSpPr>
        <p:spPr>
          <a:xfrm>
            <a:off x="6477000" y="2590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19600" y="19812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886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388620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3886200" y="2362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88620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886200" y="2590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88620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86200" y="2819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88620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886200" y="3048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388620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858000" y="32766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6324600" y="3505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32460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24600" y="3733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32460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24600" y="3962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24600" y="4191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3246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324600" y="4419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32460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86200" y="4648200"/>
            <a:ext cx="2971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886200" y="4572000"/>
            <a:ext cx="2971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400800" y="48768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324600" y="4800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0" y="3346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851650" y="3575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858000" y="3810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58000" y="4032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864350" y="4267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858000" y="4489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58000" y="47244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58000" y="49403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048000" y="41910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(1772.5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048000" y="5181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(1772.5MHz)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3" name="Left Brace 92"/>
          <p:cNvSpPr/>
          <p:nvPr/>
        </p:nvSpPr>
        <p:spPr>
          <a:xfrm>
            <a:off x="3733800" y="20574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2895600" y="23622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95" name="Left Brace 94"/>
          <p:cNvSpPr/>
          <p:nvPr/>
        </p:nvSpPr>
        <p:spPr>
          <a:xfrm>
            <a:off x="5791200" y="34290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800600" y="37338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6400800" y="48768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886200" y="5486400"/>
            <a:ext cx="2438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324600" y="48006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6858000" y="57150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7010400" y="57912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6" name="Freeform 46"/>
          <p:cNvSpPr>
            <a:spLocks/>
          </p:cNvSpPr>
          <p:nvPr/>
        </p:nvSpPr>
        <p:spPr bwMode="auto">
          <a:xfrm>
            <a:off x="7086600" y="59436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2743200" y="1371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743200" y="45720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743200" y="5562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743200" y="61722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286000" y="9906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371600" y="29718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828800" y="38100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28800" y="4419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71600" y="60960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3733800" y="3068479"/>
            <a:ext cx="384893" cy="54221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981200" y="64008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828800" y="510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43000" y="44196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90600" y="5867400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Mu-Del 2MDP-22400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9050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30430" y="243840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Bldg. 4795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antenna 6, RHCP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10’ parabolic reflector</a:t>
            </a:r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1143000" y="2971800"/>
            <a:ext cx="0" cy="1447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7818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858000" y="52578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743200" y="1752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114800" y="32004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4343400" y="9144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079750" y="348757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105275" y="2933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4105275" y="45339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H="1" flipV="1">
            <a:off x="3733800" y="3610690"/>
            <a:ext cx="387350" cy="90805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2133600" y="44196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057400" y="4572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4038600" y="7620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410200" y="8382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5105400" y="6096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6813550" y="8250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553200" y="6096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146" name="Right Arrow 145"/>
          <p:cNvSpPr/>
          <p:nvPr/>
        </p:nvSpPr>
        <p:spPr>
          <a:xfrm flipH="1">
            <a:off x="5181600" y="23304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743200" y="59436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049894" y="33337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822268" y="35623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863946" y="37909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892800" y="40195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92800" y="42481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743200" y="49530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859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3810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(PAQ)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45720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502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(SST)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48200" y="3810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24600" y="54864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 flipV="1">
            <a:off x="6705600" y="57912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8" name="Freeform 7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95800" y="5791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10400" y="5486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0400" y="50292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905000" y="41910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05000" y="41910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05000" y="5410200"/>
            <a:ext cx="1074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905000" y="54102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0400" y="52578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57400" y="39624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1800.5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57400" y="5181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1771.5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5867400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QSX-VMR-110-10S-20-4O-VP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29000" y="3810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00400" y="4572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29000" y="502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00400" y="5791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4191000" y="4191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91000" y="54102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auto">
          <a:xfrm>
            <a:off x="5715000" y="3810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62600" y="5791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257800" y="4800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6324600" y="42672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>
          <a:xfrm flipV="1">
            <a:off x="7010400" y="3962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705600" y="34290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35" name="Freeform 34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010400" y="3962400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upper antenna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10400" y="4191000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302”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9” (right)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145.5”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66800" y="38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(PAQ)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0600" y="11430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6800" y="1600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(SST)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572000" y="381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6248400" y="20574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6" name="Group 45"/>
          <p:cNvGrpSpPr/>
          <p:nvPr/>
        </p:nvGrpSpPr>
        <p:grpSpPr>
          <a:xfrm flipV="1">
            <a:off x="6629400" y="23622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47" name="Freeform 46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419600" y="2362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6934200" y="2057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34200" y="16002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1828800" y="7620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828800" y="7620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28800" y="1981200"/>
            <a:ext cx="1074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828800" y="19812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981200" y="5334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1800.5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981200" y="1752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1771.5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90600" y="2438400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QSX-VMR-110-10S-20-4O-VP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352800" y="38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24200" y="1143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352800" y="1600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24200" y="2362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114800" y="762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114800" y="19812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 bwMode="auto">
          <a:xfrm>
            <a:off x="5638800" y="381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486400" y="2362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181600" y="1371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248400" y="762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934200" y="18288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705600" y="533400"/>
            <a:ext cx="6858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50 </a:t>
            </a:r>
            <a:r>
              <a:rPr lang="en-US" sz="1000" dirty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W</a:t>
            </a:r>
            <a:endParaRPr lang="en-US" sz="1000" dirty="0" smtClean="0">
              <a:solidFill>
                <a:schemeClr val="tx1"/>
              </a:solidFill>
              <a:latin typeface="Symbol" charset="2"/>
              <a:ea typeface="Symbol" charset="2"/>
              <a:cs typeface="Symbol" charset="2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termination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347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048000" y="2133600"/>
            <a:ext cx="3618385" cy="2366318"/>
            <a:chOff x="3048000" y="2133600"/>
            <a:chExt cx="3618385" cy="2366318"/>
          </a:xfrm>
        </p:grpSpPr>
        <p:sp>
          <p:nvSpPr>
            <p:cNvPr id="29" name="Rectangle 28"/>
            <p:cNvSpPr/>
            <p:nvPr/>
          </p:nvSpPr>
          <p:spPr>
            <a:xfrm>
              <a:off x="3731505" y="2133600"/>
              <a:ext cx="2286000" cy="1249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2392753"/>
              <a:ext cx="202667" cy="152381"/>
            </a:xfrm>
            <a:prstGeom prst="rect">
              <a:avLst/>
            </a:prstGeom>
            <a:noFill/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2975346"/>
              <a:ext cx="143238" cy="175238"/>
            </a:xfrm>
            <a:prstGeom prst="rect">
              <a:avLst/>
            </a:prstGeom>
            <a:noFill/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3274305" y="2448372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2672272"/>
              <a:ext cx="112762" cy="115809"/>
            </a:xfrm>
            <a:prstGeom prst="rect">
              <a:avLst/>
            </a:prstGeom>
            <a:noFill/>
          </p:spPr>
        </p:pic>
        <p:cxnSp>
          <p:nvCxnSpPr>
            <p:cNvPr id="34" name="Straight Arrow Connector 33"/>
            <p:cNvCxnSpPr/>
            <p:nvPr/>
          </p:nvCxnSpPr>
          <p:spPr>
            <a:xfrm>
              <a:off x="3274305" y="2755668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74305" y="3062965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017505" y="2736928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147" y="2655404"/>
              <a:ext cx="143238" cy="163048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/>
            <p:nvPr/>
          </p:nvCxnSpPr>
          <p:spPr>
            <a:xfrm rot="16200000">
              <a:off x="3647124" y="360931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6200000">
              <a:off x="5628325" y="360931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723" y="3913623"/>
              <a:ext cx="448001" cy="245333"/>
            </a:xfrm>
            <a:prstGeom prst="rect">
              <a:avLst/>
            </a:prstGeom>
            <a:noFill/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2924" y="3913622"/>
              <a:ext cx="448000" cy="245333"/>
            </a:xfrm>
            <a:prstGeom prst="rect">
              <a:avLst/>
            </a:prstGeom>
            <a:noFill/>
          </p:spPr>
        </p:pic>
        <p:cxnSp>
          <p:nvCxnSpPr>
            <p:cNvPr id="42" name="Straight Arrow Connector 41"/>
            <p:cNvCxnSpPr/>
            <p:nvPr/>
          </p:nvCxnSpPr>
          <p:spPr>
            <a:xfrm rot="16200000">
              <a:off x="4142424" y="360931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640" y="3913623"/>
              <a:ext cx="350476" cy="245333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/>
            <p:nvPr/>
          </p:nvCxnSpPr>
          <p:spPr>
            <a:xfrm rot="16200000">
              <a:off x="4637724" y="360931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133" y="3913623"/>
              <a:ext cx="344381" cy="246856"/>
            </a:xfrm>
            <a:prstGeom prst="rect">
              <a:avLst/>
            </a:prstGeom>
            <a:noFill/>
          </p:spPr>
        </p:pic>
        <p:pic>
          <p:nvPicPr>
            <p:cNvPr id="64" name="Picture 6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482" y="4236299"/>
              <a:ext cx="1202284" cy="263619"/>
            </a:xfrm>
            <a:prstGeom prst="rect">
              <a:avLst/>
            </a:prstGeom>
            <a:noFill/>
          </p:spPr>
        </p:pic>
        <p:cxnSp>
          <p:nvCxnSpPr>
            <p:cNvPr id="47" name="Straight Arrow Connector 46"/>
            <p:cNvCxnSpPr/>
            <p:nvPr/>
          </p:nvCxnSpPr>
          <p:spPr>
            <a:xfrm flipV="1">
              <a:off x="5361624" y="3380711"/>
              <a:ext cx="0" cy="77824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FIR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990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(1800.5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81600" y="55626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8862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9906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816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2800" y="1752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0" y="9906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Left-Right Arrow 8"/>
          <p:cNvSpPr/>
          <p:nvPr/>
        </p:nvSpPr>
        <p:spPr>
          <a:xfrm>
            <a:off x="6477000" y="1828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62800" y="990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6477000" y="1066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2514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6477000" y="2590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0" y="19812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886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8620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886200" y="2362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8620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886200" y="2590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88620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886200" y="2819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88620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886200" y="3048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88620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858000" y="32766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324600" y="3505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32460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324600" y="3733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24600" y="3962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24600" y="4191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246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24600" y="4419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2460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67200" y="4876800"/>
            <a:ext cx="2590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43400" y="4800600"/>
            <a:ext cx="2514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00800" y="51054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24600" y="5029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58000" y="3346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1650" y="3575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3810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8000" y="4032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64350" y="4267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58000" y="4489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58000" y="47244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0" y="49403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48000" y="32004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(1771.5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048000" y="5181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(1800.5MHz)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0" name="Left Brace 49"/>
          <p:cNvSpPr/>
          <p:nvPr/>
        </p:nvSpPr>
        <p:spPr>
          <a:xfrm>
            <a:off x="3733800" y="20574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895600" y="23622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52" name="Left Brace 51"/>
          <p:cNvSpPr/>
          <p:nvPr/>
        </p:nvSpPr>
        <p:spPr>
          <a:xfrm>
            <a:off x="5791200" y="34290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800600" y="37338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400800" y="510540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81600" y="5486400"/>
            <a:ext cx="1143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324600" y="502920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858000" y="57150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010400" y="57912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7086600" y="59436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743200" y="1371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743200" y="3581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43200" y="5562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43200" y="61722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0" y="9906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71600" y="29718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828800" y="38100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828800" y="4419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371600" y="60960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69" name="Straight Connector 68"/>
          <p:cNvCxnSpPr>
            <a:endCxn id="83" idx="0"/>
          </p:cNvCxnSpPr>
          <p:nvPr/>
        </p:nvCxnSpPr>
        <p:spPr>
          <a:xfrm>
            <a:off x="3352800" y="2895600"/>
            <a:ext cx="790575" cy="381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981200" y="64008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828800" y="510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143000" y="44196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90600" y="5867400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Mu-Del 2MDP-22400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050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0430" y="243840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Bldg. </a:t>
            </a:r>
            <a:r>
              <a:rPr lang="en-US" sz="1000" dirty="0" smtClean="0">
                <a:latin typeface="Times New Roman"/>
                <a:cs typeface="Times New Roman"/>
              </a:rPr>
              <a:t>12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antenna 10, RHCP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10’ parabolic reflector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143000" y="2971800"/>
            <a:ext cx="0" cy="1447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818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58000" y="52578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43200" y="1752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114800" y="32004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343400" y="9144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30500" y="27559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105275" y="2933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562600" y="45275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5" name="Straight Connector 84"/>
          <p:cNvCxnSpPr>
            <a:endCxn id="84" idx="4"/>
          </p:cNvCxnSpPr>
          <p:nvPr/>
        </p:nvCxnSpPr>
        <p:spPr>
          <a:xfrm flipH="1" flipV="1">
            <a:off x="5600700" y="4679950"/>
            <a:ext cx="342900" cy="5778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133600" y="44196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057400" y="4572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4038600" y="7620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10200" y="8382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105400" y="6096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6813550" y="8250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553200" y="6096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93" name="Right Arrow 92"/>
          <p:cNvSpPr/>
          <p:nvPr/>
        </p:nvSpPr>
        <p:spPr>
          <a:xfrm flipH="1">
            <a:off x="5181600" y="23304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49894" y="33337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822268" y="35623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863946" y="37909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2800" y="40195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892800" y="42481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43200" y="39624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048000" y="41910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(1771.5MHz)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743200" y="49530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743200" y="5943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4724400" y="4648200"/>
            <a:ext cx="2133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800600" y="4572000"/>
            <a:ext cx="2057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724400" y="3657600"/>
            <a:ext cx="0" cy="990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800600" y="3581400"/>
            <a:ext cx="0" cy="990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3886200" y="3581400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3886200" y="3657600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4343400" y="457200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3886200" y="4572000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3886200" y="4648200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4267200" y="464820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4495800" y="52578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>
            <a:off x="3886200" y="55626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886200" y="54864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5562600" y="47561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5562600" y="54419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8" name="Straight Connector 157"/>
          <p:cNvCxnSpPr>
            <a:endCxn id="155" idx="4"/>
          </p:cNvCxnSpPr>
          <p:nvPr/>
        </p:nvCxnSpPr>
        <p:spPr>
          <a:xfrm flipH="1" flipV="1">
            <a:off x="5600700" y="4908550"/>
            <a:ext cx="342900" cy="3492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6" idx="0"/>
          </p:cNvCxnSpPr>
          <p:nvPr/>
        </p:nvCxnSpPr>
        <p:spPr>
          <a:xfrm flipH="1">
            <a:off x="5600700" y="5257800"/>
            <a:ext cx="342900" cy="1841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257800" y="51054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6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FDE1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470369" y="1913081"/>
            <a:ext cx="4395547" cy="2004804"/>
            <a:chOff x="1214424" y="1600200"/>
            <a:chExt cx="4395547" cy="2004804"/>
          </a:xfrm>
        </p:grpSpPr>
        <p:sp>
          <p:nvSpPr>
            <p:cNvPr id="48" name="Rectangle 47"/>
            <p:cNvSpPr/>
            <p:nvPr/>
          </p:nvSpPr>
          <p:spPr>
            <a:xfrm>
              <a:off x="1675217" y="16002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065728" y="16002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424" y="1898157"/>
              <a:ext cx="146286" cy="242285"/>
            </a:xfrm>
            <a:prstGeom prst="rect">
              <a:avLst/>
            </a:prstGeom>
            <a:noFill/>
          </p:spPr>
        </p:pic>
        <p:sp>
          <p:nvSpPr>
            <p:cNvPr id="54" name="Flowchart: Summing Junction 53"/>
            <p:cNvSpPr/>
            <p:nvPr/>
          </p:nvSpPr>
          <p:spPr>
            <a:xfrm>
              <a:off x="4442939" y="2603500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63" name="Straight Arrow Connector 62"/>
            <p:cNvCxnSpPr>
              <a:stCxn id="48" idx="3"/>
              <a:endCxn id="49" idx="1"/>
            </p:cNvCxnSpPr>
            <p:nvPr/>
          </p:nvCxnSpPr>
          <p:spPr>
            <a:xfrm>
              <a:off x="2818217" y="20193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49" idx="3"/>
              <a:endCxn id="54" idx="0"/>
            </p:cNvCxnSpPr>
            <p:nvPr/>
          </p:nvCxnSpPr>
          <p:spPr>
            <a:xfrm>
              <a:off x="4208728" y="2019300"/>
              <a:ext cx="374350" cy="58420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>
              <a:endCxn id="54" idx="4"/>
            </p:cNvCxnSpPr>
            <p:nvPr/>
          </p:nvCxnSpPr>
          <p:spPr>
            <a:xfrm flipV="1">
              <a:off x="4189817" y="2863850"/>
              <a:ext cx="393261" cy="60325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4" idx="6"/>
            </p:cNvCxnSpPr>
            <p:nvPr/>
          </p:nvCxnSpPr>
          <p:spPr>
            <a:xfrm>
              <a:off x="4723217" y="2733675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1427706" y="202565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697" y="1715411"/>
              <a:ext cx="208762" cy="173714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556" y="3329195"/>
              <a:ext cx="234667" cy="275809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495" y="2628532"/>
              <a:ext cx="606476" cy="210285"/>
            </a:xfrm>
            <a:prstGeom prst="rect">
              <a:avLst/>
            </a:prstGeom>
            <a:noFill/>
          </p:spPr>
        </p:pic>
      </p:grpSp>
      <p:grpSp>
        <p:nvGrpSpPr>
          <p:cNvPr id="34" name="Group 33"/>
          <p:cNvGrpSpPr/>
          <p:nvPr/>
        </p:nvGrpSpPr>
        <p:grpSpPr>
          <a:xfrm>
            <a:off x="1287567" y="4174487"/>
            <a:ext cx="4401642" cy="2004804"/>
            <a:chOff x="1287567" y="4174487"/>
            <a:chExt cx="4401642" cy="2004804"/>
          </a:xfrm>
        </p:grpSpPr>
        <p:sp>
          <p:nvSpPr>
            <p:cNvPr id="83" name="Rectangle 82"/>
            <p:cNvSpPr/>
            <p:nvPr/>
          </p:nvSpPr>
          <p:spPr>
            <a:xfrm>
              <a:off x="1748360" y="417448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138871" y="417448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567" y="4472444"/>
              <a:ext cx="146286" cy="242285"/>
            </a:xfrm>
            <a:prstGeom prst="rect">
              <a:avLst/>
            </a:prstGeom>
            <a:noFill/>
          </p:spPr>
        </p:pic>
        <p:sp>
          <p:nvSpPr>
            <p:cNvPr id="86" name="Flowchart: Summing Junction 85"/>
            <p:cNvSpPr/>
            <p:nvPr/>
          </p:nvSpPr>
          <p:spPr>
            <a:xfrm>
              <a:off x="4516082" y="5177787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9" name="Straight Arrow Connector 88"/>
            <p:cNvCxnSpPr>
              <a:stCxn id="83" idx="3"/>
              <a:endCxn id="84" idx="1"/>
            </p:cNvCxnSpPr>
            <p:nvPr/>
          </p:nvCxnSpPr>
          <p:spPr>
            <a:xfrm>
              <a:off x="2891360" y="459358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84" idx="3"/>
              <a:endCxn id="86" idx="0"/>
            </p:cNvCxnSpPr>
            <p:nvPr/>
          </p:nvCxnSpPr>
          <p:spPr>
            <a:xfrm>
              <a:off x="4281871" y="4593587"/>
              <a:ext cx="374350" cy="58420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endCxn id="86" idx="4"/>
            </p:cNvCxnSpPr>
            <p:nvPr/>
          </p:nvCxnSpPr>
          <p:spPr>
            <a:xfrm flipV="1">
              <a:off x="4262960" y="5438137"/>
              <a:ext cx="393261" cy="60325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6" idx="6"/>
            </p:cNvCxnSpPr>
            <p:nvPr/>
          </p:nvCxnSpPr>
          <p:spPr>
            <a:xfrm>
              <a:off x="4796360" y="5307962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1500849" y="459993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40" y="4289698"/>
              <a:ext cx="208762" cy="173714"/>
            </a:xfrm>
            <a:prstGeom prst="rect">
              <a:avLst/>
            </a:prstGeom>
            <a:noFill/>
          </p:spPr>
        </p:pic>
        <p:pic>
          <p:nvPicPr>
            <p:cNvPr id="102" name="Picture 10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699" y="5903482"/>
              <a:ext cx="234667" cy="275809"/>
            </a:xfrm>
            <a:prstGeom prst="rect">
              <a:avLst/>
            </a:prstGeom>
            <a:noFill/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638" y="5202820"/>
              <a:ext cx="612571" cy="210285"/>
            </a:xfrm>
            <a:prstGeom prst="rect">
              <a:avLst/>
            </a:prstGeom>
            <a:noFill/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78" y="5216563"/>
              <a:ext cx="195048" cy="173714"/>
            </a:xfrm>
            <a:prstGeom prst="rect">
              <a:avLst/>
            </a:prstGeom>
            <a:noFill/>
          </p:spPr>
        </p:pic>
        <p:cxnSp>
          <p:nvCxnSpPr>
            <p:cNvPr id="105" name="Straight Arrow Connector 104"/>
            <p:cNvCxnSpPr/>
            <p:nvPr/>
          </p:nvCxnSpPr>
          <p:spPr>
            <a:xfrm>
              <a:off x="4282904" y="5307962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55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apply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81485" y="1836119"/>
            <a:ext cx="7147539" cy="4599245"/>
            <a:chOff x="981485" y="1836119"/>
            <a:chExt cx="7147539" cy="4599245"/>
          </a:xfrm>
        </p:grpSpPr>
        <p:grpSp>
          <p:nvGrpSpPr>
            <p:cNvPr id="125" name="Group 124"/>
            <p:cNvGrpSpPr/>
            <p:nvPr/>
          </p:nvGrpSpPr>
          <p:grpSpPr>
            <a:xfrm>
              <a:off x="981485" y="1836119"/>
              <a:ext cx="7147539" cy="4599245"/>
              <a:chOff x="981485" y="1836119"/>
              <a:chExt cx="7147539" cy="4599245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680496" y="1836119"/>
                <a:ext cx="2286000" cy="12498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 rot="16200000">
                <a:off x="1604295" y="3314543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rot="16200000">
                <a:off x="3585496" y="3314542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rot="16200000">
                <a:off x="2925095" y="331454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rot="16200000">
                <a:off x="2264695" y="3314541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533" y="2172571"/>
                <a:ext cx="202667" cy="152381"/>
              </a:xfrm>
              <a:prstGeom prst="rect">
                <a:avLst/>
              </a:prstGeom>
              <a:noFill/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485" y="2590800"/>
                <a:ext cx="237715" cy="153905"/>
              </a:xfrm>
              <a:prstGeom prst="rect">
                <a:avLst/>
              </a:prstGeom>
              <a:noFill/>
            </p:spPr>
          </p:pic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2267" y="3621846"/>
                <a:ext cx="246857" cy="210286"/>
              </a:xfrm>
              <a:prstGeom prst="rect">
                <a:avLst/>
              </a:prstGeom>
              <a:noFill/>
            </p:spPr>
          </p:pic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0096" y="3621846"/>
                <a:ext cx="448000" cy="245333"/>
              </a:xfrm>
              <a:prstGeom prst="rect">
                <a:avLst/>
              </a:prstGeom>
              <a:noFill/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>
                <a:off x="1223296" y="2253102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223296" y="266373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3966496" y="2439447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477" y="2193806"/>
                <a:ext cx="143238" cy="163048"/>
              </a:xfrm>
              <a:prstGeom prst="rect">
                <a:avLst/>
              </a:prstGeom>
              <a:noFill/>
            </p:spPr>
          </p:pic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8056" y="3621846"/>
                <a:ext cx="350477" cy="245333"/>
              </a:xfrm>
              <a:prstGeom prst="rect">
                <a:avLst/>
              </a:prstGeom>
              <a:noFill/>
            </p:spPr>
          </p:pic>
          <p:pic>
            <p:nvPicPr>
              <p:cNvPr id="27" name="Picture 26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8895" y="3621846"/>
                <a:ext cx="448000" cy="245333"/>
              </a:xfrm>
              <a:prstGeom prst="rect">
                <a:avLst/>
              </a:prstGeom>
              <a:noFill/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4421649" y="2020347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680496" y="4107752"/>
                <a:ext cx="2286000" cy="12498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rot="16200000">
                <a:off x="1604295" y="5586176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rot="16200000">
                <a:off x="3585496" y="558617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114" idx="0"/>
              </p:cNvCxnSpPr>
              <p:nvPr/>
            </p:nvCxnSpPr>
            <p:spPr>
              <a:xfrm flipV="1">
                <a:off x="3153695" y="5357577"/>
                <a:ext cx="0" cy="832453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rot="16200000">
                <a:off x="2264695" y="558617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Picture 113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3886" y="6190030"/>
                <a:ext cx="1479618" cy="245334"/>
              </a:xfrm>
              <a:prstGeom prst="rect">
                <a:avLst/>
              </a:prstGeom>
              <a:noFill/>
            </p:spPr>
          </p:pic>
          <p:pic>
            <p:nvPicPr>
              <p:cNvPr id="118" name="Picture 11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0096" y="5893479"/>
                <a:ext cx="350476" cy="245333"/>
              </a:xfrm>
              <a:prstGeom prst="rect">
                <a:avLst/>
              </a:prstGeom>
              <a:noFill/>
            </p:spPr>
          </p:pic>
          <p:cxnSp>
            <p:nvCxnSpPr>
              <p:cNvPr id="66" name="Straight Arrow Connector 65"/>
              <p:cNvCxnSpPr/>
              <p:nvPr/>
            </p:nvCxnSpPr>
            <p:spPr>
              <a:xfrm>
                <a:off x="1223296" y="4935368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3494" y="5893479"/>
                <a:ext cx="448001" cy="245333"/>
              </a:xfrm>
              <a:prstGeom prst="rect">
                <a:avLst/>
              </a:prstGeom>
              <a:noFill/>
            </p:spPr>
          </p:pic>
          <p:pic>
            <p:nvPicPr>
              <p:cNvPr id="121" name="Picture 120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7657" y="5893479"/>
                <a:ext cx="350476" cy="245333"/>
              </a:xfrm>
              <a:prstGeom prst="rect">
                <a:avLst/>
              </a:prstGeom>
              <a:noFill/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6019802" y="4313564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</a:t>
                </a:r>
              </a:p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019802" y="2020347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>
                <a:off x="5564632" y="2443028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4421632" y="4313564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8375" y="2218949"/>
                <a:ext cx="109714" cy="112762"/>
              </a:xfrm>
              <a:prstGeom prst="rect">
                <a:avLst/>
              </a:prstGeom>
              <a:noFill/>
            </p:spPr>
          </p:pic>
          <p:cxnSp>
            <p:nvCxnSpPr>
              <p:cNvPr id="87" name="Elbow Connector 86"/>
              <p:cNvCxnSpPr/>
              <p:nvPr/>
            </p:nvCxnSpPr>
            <p:spPr>
              <a:xfrm flipH="1">
                <a:off x="1680496" y="2439447"/>
                <a:ext cx="5482306" cy="2091543"/>
              </a:xfrm>
              <a:prstGeom prst="bentConnector5">
                <a:avLst>
                  <a:gd name="adj1" fmla="val -4170"/>
                  <a:gd name="adj2" fmla="val 72640"/>
                  <a:gd name="adj3" fmla="val 104170"/>
                </a:avLst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8" name="Picture 8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533" y="4859177"/>
                <a:ext cx="202667" cy="152381"/>
              </a:xfrm>
              <a:prstGeom prst="rect">
                <a:avLst/>
              </a:prstGeom>
              <a:noFill/>
            </p:spPr>
          </p:pic>
          <p:cxnSp>
            <p:nvCxnSpPr>
              <p:cNvPr id="90" name="Straight Arrow Connector 89"/>
              <p:cNvCxnSpPr/>
              <p:nvPr/>
            </p:nvCxnSpPr>
            <p:spPr>
              <a:xfrm>
                <a:off x="3964432" y="473266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>
                <a:off x="5562602" y="473266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2" name="Picture 91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4345" y="4455869"/>
                <a:ext cx="333714" cy="182857"/>
              </a:xfrm>
              <a:prstGeom prst="rect">
                <a:avLst/>
              </a:prstGeom>
              <a:noFill/>
            </p:spPr>
          </p:pic>
          <p:cxnSp>
            <p:nvCxnSpPr>
              <p:cNvPr id="93" name="Straight Arrow Connector 92"/>
              <p:cNvCxnSpPr/>
              <p:nvPr/>
            </p:nvCxnSpPr>
            <p:spPr>
              <a:xfrm rot="16200000">
                <a:off x="6362702" y="538036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1968" y="5670482"/>
                <a:ext cx="138667" cy="166095"/>
              </a:xfrm>
              <a:prstGeom prst="rect">
                <a:avLst/>
              </a:prstGeom>
              <a:noFill/>
            </p:spPr>
          </p:pic>
          <p:cxnSp>
            <p:nvCxnSpPr>
              <p:cNvPr id="107" name="Straight Arrow Connector 106"/>
              <p:cNvCxnSpPr/>
              <p:nvPr/>
            </p:nvCxnSpPr>
            <p:spPr>
              <a:xfrm>
                <a:off x="7162802" y="473266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1" name="Picture 110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4451" y="4645807"/>
                <a:ext cx="484573" cy="173714"/>
              </a:xfrm>
              <a:prstGeom prst="rect">
                <a:avLst/>
              </a:prstGeom>
              <a:noFill/>
            </p:spPr>
          </p:pic>
        </p:grpSp>
        <p:grpSp>
          <p:nvGrpSpPr>
            <p:cNvPr id="106" name="Group 105"/>
            <p:cNvGrpSpPr/>
            <p:nvPr/>
          </p:nvGrpSpPr>
          <p:grpSpPr>
            <a:xfrm>
              <a:off x="5562602" y="5011558"/>
              <a:ext cx="457200" cy="527523"/>
              <a:chOff x="5562602" y="4732664"/>
              <a:chExt cx="457200" cy="527523"/>
            </a:xfrm>
          </p:grpSpPr>
          <p:pic>
            <p:nvPicPr>
              <p:cNvPr id="96" name="Picture 95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2602" y="5106282"/>
                <a:ext cx="237715" cy="153905"/>
              </a:xfrm>
              <a:prstGeom prst="rect">
                <a:avLst/>
              </a:prstGeom>
              <a:noFill/>
            </p:spPr>
          </p:pic>
          <p:cxnSp>
            <p:nvCxnSpPr>
              <p:cNvPr id="98" name="Elbow Connector 97"/>
              <p:cNvCxnSpPr>
                <a:stCxn id="96" idx="3"/>
                <a:endCxn id="71" idx="1"/>
              </p:cNvCxnSpPr>
              <p:nvPr/>
            </p:nvCxnSpPr>
            <p:spPr>
              <a:xfrm flipV="1">
                <a:off x="5800317" y="4732664"/>
                <a:ext cx="219485" cy="450571"/>
              </a:xfrm>
              <a:prstGeom prst="bentConnector3">
                <a:avLst>
                  <a:gd name="adj1" fmla="val 50000"/>
                </a:avLst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605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3.4871"/>
  <p:tag name="OUTPUTDPI" val="1200"/>
  <p:tag name="LATEXADDIN" val="\documentclass{article}&#10;\usepackage{amsmath}&#10;\pagestyle{empty}&#10;\begin{document}&#10;&#10;$\mathbf{r}_p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69.4788"/>
  <p:tag name="OUTPUTDPI" val="1200"/>
  <p:tag name="LATEXADDIN" val="\documentclass{article}&#10;\usepackage{amsmath}&#10;\pagestyle{empty}&#10;\begin{document}&#10;&#10;$L_{df}$&#10;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591.6761"/>
  <p:tag name="OUTPUTDPI" val="1200"/>
  <p:tag name="LATEXADDIN" val="\documentclass{article}&#10;\usepackage{amsmath}&#10;\pagestyle{empty}&#10;\begin{document}&#10;&#10;$L_1+L_{df}/2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02.737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331"/>
  <p:tag name="ORIGINALWIDTH" val="115.4856"/>
  <p:tag name="OUTPUTDPI" val="1200"/>
  <p:tag name="LATEXADDIN" val="\documentclass{article}&#10;\usepackage{amsmath}&#10;\pagestyle{empty}&#10;\begin{document}&#10;&#10;$\sigma_0^2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301.4623"/>
  <p:tag name="OUTPUTDPI" val="1200"/>
  <p:tag name="LATEXADDIN" val="\documentclass{article}&#10;\usepackage{amsmath}&#10;\pagestyle{empty}&#10;\begin{document}&#10;&#10;$\text{FDE}_2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653.9183"/>
  <p:tag name="OUTPUTDPI" val="1200"/>
  <p:tag name="LATEXADDIN" val="\documentclass{article}&#10;\usepackage{amsmath}&#10;\pagestyle{empty}&#10;\begin{document}&#10;&#10;$\hat{\mathbf{s}}_{FPGA}(k) =$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02.737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331"/>
  <p:tag name="ORIGINALWIDTH" val="115.4856"/>
  <p:tag name="OUTPUTDPI" val="1200"/>
  <p:tag name="LATEXADDIN" val="\documentclass{article}&#10;\usepackage{amsmath}&#10;\pagestyle{empty}&#10;\begin{document}&#10;&#10;$\sigma_0^2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298.4627"/>
  <p:tag name="OUTPUTDPI" val="1200"/>
  <p:tag name="LATEXADDIN" val="\documentclass{article}&#10;\usepackage{amsmath}&#10;\pagestyle{empty}&#10;\begin{document}&#10;&#10;$\text{FDE}_1$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74055"/>
  <p:tag name="ORIGINALWIDTH" val="116.9854"/>
  <p:tag name="OUTPUTDPI" val="1200"/>
  <p:tag name="LATEXADDIN" val="\documentclass{article}&#10;\usepackage{amsmath}&#10;\pagestyle{empty}&#10;\begin{document}&#10;&#10;$\mathbf{c}_n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74055"/>
  <p:tag name="ORIGINALWIDTH" val="116.9854"/>
  <p:tag name="OUTPUTDPI" val="1200"/>
  <p:tag name="LATEXADDIN" val="\documentclass{article}&#10;\usepackage{amsmath}&#10;\pagestyle{empty}&#10;\begin{document}&#10;&#10;$\mathbf{c}_n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21.4848"/>
  <p:tag name="OUTPUTDPI" val="1200"/>
  <p:tag name="LATEXADDIN" val="\documentclass{article}&#10;\usepackage{amsmath}&#10;\pagestyle{empty}&#10;\begin{document}&#10;&#10;$L_1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728.159"/>
  <p:tag name="OUTPUTDPI" val="1200"/>
  <p:tag name="LATEXADDIN" val="\documentclass{article}&#10;\usepackage{amsmath}&#10;\pagestyle{empty}&#10;\begin{document}&#10;&#10;$L_{pkt} - L_2 - 1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$\mathbf{\nabla J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68.24149"/>
  <p:tag name="OUTPUTDPI" val="1200"/>
  <p:tag name="LATEXADDIN" val="\documentclass{article}&#10;\usepackage{amsmath}&#10;\pagestyle{empty}&#10;\begin{document}&#10;&#10;$\mu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$\v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238.4702"/>
  <p:tag name="OUTPUTDPI" val="1200"/>
  <p:tag name="LATEXADDIN" val="\documentclass{article}&#10;\usepackage{amsmath}&#10;\pagestyle{empty}&#10;\begin{document}&#10;&#10;$\mathbf{c}_{n+1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$\mathbf{\nabla J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$\mathbf{\nabla J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728.159"/>
  <p:tag name="OUTPUTDPI" val="1200"/>
  <p:tag name="LATEXADDIN" val="\documentclass{article}&#10;\usepackage{amsmath}&#10;\pagestyle{empty}&#10;\begin{document}&#10;&#10;$L_{pkt} - L_2 - 1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$\v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$\mathbf{\nabla J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29.7338"/>
  <p:tag name="OUTPUTDPI" val="1200"/>
  <p:tag name="LATEXADDIN" val="\documentclass{article}&#10;\usepackage{amsmath}&#10;\pagestyle{empty}&#10;\begin{document}&#10;&#10;$L_y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0.4837"/>
  <p:tag name="OUTPUTDPI" val="1200"/>
  <p:tag name="LATEXADDIN" val="\documentclass{article}&#10;\usepackage{amsmath}&#10;\pagestyle{empty}&#10;\begin{document}&#10;&#10;$L_d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791.526"/>
  <p:tag name="OUTPUTDPI" val="1200"/>
  <p:tag name="LATEXADDIN" val="\documentclass{article}&#10;\usepackage{amsmath}&#10;\pagestyle{empty}&#10;\begin{document}&#10;&#10;$\hat{b}_\text{ZF}(7) \enspace \hat{b}_\text{ZF}(6) \enspace &#10;\cdots\enspace  \hat{b}_\text{ZF}(1)\enspace \hat{b}_\text{ZF}(0)$&#10;&#10;&#10;\end{document}"/>
  <p:tag name="IGUANATEXSIZE" val="20"/>
  <p:tag name="IGUANATEXCURSOR" val="14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16.9854"/>
  <p:tag name="OUTPUTDPI" val="1200"/>
  <p:tag name="LATEXADDIN" val="\documentclass{article}&#10;\usepackage{amsmath}&#10;\pagestyle{empty}&#10;\begin{document}&#10;&#10;$n_0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29.7338"/>
  <p:tag name="OUTPUTDPI" val="1200"/>
  <p:tag name="LATEXADDIN" val="\documentclass{article}&#10;\usepackage{amsmath}&#10;\pagestyle{empty}&#10;\begin{document}&#10;&#10;$L_y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0.4837"/>
  <p:tag name="OUTPUTDPI" val="1200"/>
  <p:tag name="LATEXADDIN" val="\documentclass{article}&#10;\usepackage{amsmath}&#10;\pagestyle{empty}&#10;\begin{document}&#10;&#10;$L_d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16.9854"/>
  <p:tag name="OUTPUTDPI" val="1200"/>
  <p:tag name="LATEXADDIN" val="\documentclass{article}&#10;\usepackage{amsmath}&#10;\pagestyle{empty}&#10;\begin{document}&#10;&#10;$n_0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23.7346"/>
  <p:tag name="OUTPUTDPI" val="1200"/>
  <p:tag name="LATEXADDIN" val="\documentclass{article}&#10;\usepackage{amsmath}&#10;\pagestyle{empty}&#10;\begin{document}&#10;&#10;$L_c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16.9854"/>
  <p:tag name="OUTPUTDPI" val="1200"/>
  <p:tag name="LATEXADDIN" val="\documentclass{article}&#10;\usepackage{amsmath}&#10;\pagestyle{empty}&#10;\begin{document}&#10;&#10;$n_0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29.7338"/>
  <p:tag name="OUTPUTDPI" val="1200"/>
  <p:tag name="LATEXADDIN" val="\documentclass{article}&#10;\usepackage{amsmath}&#10;\pagestyle{empty}&#10;\begin{document}&#10;&#10;$L_y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46.49417"/>
  <p:tag name="OUTPUTDPI" val="1200"/>
  <p:tag name="LATEXADDIN" val="\documentclass{article}&#10;\usepackage{amsmath}&#10;\pagestyle{empty}&#10;\begin{document}&#10;&#10;$*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29.7338"/>
  <p:tag name="OUTPUTDPI" val="1200"/>
  <p:tag name="LATEXADDIN" val="\documentclass{article}&#10;\usepackage{amsmath}&#10;\pagestyle{empty}&#10;\begin{document}&#10;&#10;$L_{y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16.9854"/>
  <p:tag name="OUTPUTDPI" val="1200"/>
  <p:tag name="LATEXADDIN" val="\documentclass{article}&#10;\usepackage{amsmath}&#10;\pagestyle{empty}&#10;\begin{document}&#10;&#10;$n_0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05.7368"/>
  <p:tag name="OUTPUTDPI" val="1200"/>
  <p:tag name="LATEXADDIN" val="\documentclass{article}&#10;\usepackage{amsmath}&#10;\pagestyle{empty}&#10;\begin{document}&#10;&#10;$N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05.7368"/>
  <p:tag name="OUTPUTDPI" val="1200"/>
  <p:tag name="LATEXADDIN" val="\documentclass{article}&#10;\usepackage{amsmath}&#10;\pagestyle{empty}&#10;\begin{document}&#10;&#10;$N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3.4871"/>
  <p:tag name="OUTPUTDPI" val="1200"/>
  <p:tag name="LATEXADDIN" val="\documentclass{article}&#10;\usepackage{amsmath}&#10;\pagestyle{empty}&#10;\begin{document}&#10;&#10;$\mathbf{r}_p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121.4848"/>
  <p:tag name="OUTPUTDPI" val="1200"/>
  <p:tag name="LATEXADDIN" val="\documentclass{article}&#10;\usepackage{amsmath}&#10;\pagestyle{empty}&#10;\begin{document}&#10;&#10;$\hat{\omega}^\prime_0$&#10;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497.188"/>
  <p:tag name="OUTPUTDPI" val="1200"/>
  <p:tag name="LATEXADDIN" val="\documentclass{article}&#10;\usepackage{amsmath}&#10;\pagestyle{empty}&#10;\begin{document}&#10;&#10;$\hat{b}_\text{MMSE}(7) \enspace \hat{b}_\text{MMSE}(6) \enspace &#10;\cdots\enspace  \hat{b}_\text{MMSE}(1)\enspace \hat{b}_\text{MMSE}(0)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46.9817"/>
  <p:tag name="OUTPUTDPI" val="1200"/>
  <p:tag name="LATEXADDIN" val="\documentclass{article}&#10;\usepackage{amsmath}&#10;\pagestyle{empty}&#10;\begin{document}&#10;&#10;\textbf{r}$_{p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49.9813"/>
  <p:tag name="OUTPUTDPI" val="1200"/>
  <p:tag name="LATEXADDIN" val="\documentclass{article}&#10;\usepackage{amsmath}&#10;\pagestyle{empty}&#10;\begin{document}&#10;&#10;$\mathbf{r}^\ast_{p2}$&#10;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4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$\mathbf{c}_\text{MMSE}$&#10;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360.7049"/>
  <p:tag name="OUTPUTDPI" val="1200"/>
  <p:tag name="LATEXADDIN" val="\documentclass{article}&#10;\usepackage{amsmath}&#10;\pagestyle{empty}&#10;\begin{document}&#10;&#10;$\mathbf{r}_{h_\text{MMSE}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56.7304"/>
  <p:tag name="OUTPUTDPI" val="1200"/>
  <p:tag name="LATEXADDIN" val="\documentclass{article}&#10;\usepackage{amsmath}&#10;\pagestyle{empty}&#10;\begin{document}&#10;&#10;$\mathbf{R}_h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229.471"/>
  <p:tag name="OUTPUTDPI" val="1200"/>
  <p:tag name="LATEXADDIN" val="\documentclass{article}&#10;\usepackage{amsmath}&#10;\pagestyle{empty}&#10;\begin{document}&#10;&#10;$\hat{b}_\text{CMA}(7) \enspace \hat{b}_\text{CMA}(6) \enspace &#10;\cdots\enspace  \hat{b}_\text{CMA}(1)\enspace \hat{b}_\text{CMA}(0)$&#10;&#10;&#10;\end{document}"/>
  <p:tag name="IGUANATEXSIZE" val="20"/>
  <p:tag name="IGUANATEXCURSOR" val="2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73.2283"/>
  <p:tag name="OUTPUTDPI" val="1200"/>
  <p:tag name="LATEXADDIN" val="\documentclass{article}&#10;\usepackage{amsmath}&#10;\pagestyle{empty}&#10;\begin{document}&#10;&#10;$\hat{\mathbf{h}}_{n_0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353"/>
  <p:tag name="ORIGINALWIDTH" val="408.6989"/>
  <p:tag name="OUTPUTDPI" val="1200"/>
  <p:tag name="LATEXADDIN" val="\documentclass{article}&#10;\usepackage{amsmath}&#10;\pagestyle{empty}&#10;\begin{document}&#10;&#10;$\mathbf{R}_{h_\text{MMSE}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73.2283"/>
  <p:tag name="OUTPUTDPI" val="1200"/>
  <p:tag name="LATEXADDIN" val="\documentclass{article}&#10;\usepackage{amsmath}&#10;\pagestyle{empty}&#10;\begin{document}&#10;&#10;$\hat{\mathbf{h}}_{n_0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$\mathbf{c}_\text{ZF}$&#10;&#10;&#10;&#10;\end{document}"/>
  <p:tag name="IGUANATEXSIZE" val="20"/>
  <p:tag name="IGUANATEXCURSOR" val="10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98914"/>
  <p:tag name="ORIGINALWIDTH" val="212.9734"/>
  <p:tag name="OUTPUTDPI" val="1200"/>
  <p:tag name="LATEXADDIN" val="\documentclass{article}&#10;\usepackage{amsmath}&#10;\pagestyle{empty}&#10;\begin{document}&#10;&#10;$\mathbf{r}_{h_\text{ZF}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56.7304"/>
  <p:tag name="OUTPUTDPI" val="1200"/>
  <p:tag name="LATEXADDIN" val="\documentclass{article}&#10;\usepackage{amsmath}&#10;\pagestyle{empty}&#10;\begin{document}&#10;&#10;$\mathbf{R}_h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73.2283"/>
  <p:tag name="OUTPUTDPI" val="1200"/>
  <p:tag name="LATEXADDIN" val="\documentclass{article}&#10;\usepackage{amsmath}&#10;\pagestyle{empty}&#10;\begin{document}&#10;&#10;$\hat{\mathbf{h}}_{n_0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9854"/>
  <p:tag name="ORIGINALWIDTH" val="260.9674"/>
  <p:tag name="OUTPUTDPI" val="1200"/>
  <p:tag name="LATEXADDIN" val="\documentclass{article}&#10;\usepackage{amsmath}&#10;\pagestyle{empty}&#10;\begin{document}&#10;&#10;$\mathbf{R}_{h_\text{ZF}}$&#10;&#10;&#10;\end{document}"/>
  <p:tag name="IGUANATEXSIZE" val="20"/>
  <p:tag name="IGUANATEXCURSOR" val="10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2311.961"/>
  <p:tag name="OUTPUTDPI" val="1200"/>
  <p:tag name="LATEXADDIN" val="\documentclass{article}&#10;\usepackage{amsmath}&#10;\pagestyle{empty}&#10;\begin{document}&#10;&#10;$\hat{b}_{\text{FDE}_1}(7) \enspace \hat{b}_{\text{FDE}_1} (6) \enspace &#10;\cdots\enspace  \hat{b}_{\text{FDE}_1}(1)\enspace \hat{b}_{\text{FDE}_1} (0)$&#10;&#10;&#10;\end{document}"/>
  <p:tag name="IGUANATEXSIZE" val="20"/>
  <p:tag name="IGUANATEXCURSOR" val="21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73.2283"/>
  <p:tag name="OUTPUTDPI" val="1200"/>
  <p:tag name="LATEXADDIN" val="\documentclass{article}&#10;\usepackage{amsmath}&#10;\pagestyle{empty}&#10;\begin{document}&#10;&#10;$\hat{\mathbf{h}}_{n_0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374.9532"/>
  <p:tag name="OUTPUTDPI" val="1200"/>
  <p:tag name="LATEXADDIN" val="\documentclass{article}&#10;\usepackage{amsmath}&#10;\pagestyle{empty}&#10;\begin{document}&#10;$\hat{\sigma}_w^2$ k4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374.9532"/>
  <p:tag name="OUTPUTDPI" val="1200"/>
  <p:tag name="LATEXADDIN" val="\documentclass{article}&#10;\usepackage{amsmath}&#10;\pagestyle{empty}&#10;\begin{document}&#10;$\hat{\sigma}_w^2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374.9532"/>
  <p:tag name="OUTPUTDPI" val="1200"/>
  <p:tag name="LATEXADDIN" val="\documentclass{article}&#10;\usepackage{amsmath}&#10;\pagestyle{empty}&#10;\begin{document}&#10;&#10;$\hat{\sigma}_w^2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00.4874"/>
  <p:tag name="OUTPUTDPI" val="1200"/>
  <p:tag name="LATEXADDIN" val="\documentclass{article}&#10;\usepackage{amsmath}&#10;\pagestyle{empty}&#10;\begin{document}&#10;&#10;$\mathbf{X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44.7319"/>
  <p:tag name="OUTPUTDPI" val="1200"/>
  <p:tag name="LATEXADDIN" val="\documentclass{article}&#10;\usepackage{amsmath}&#10;\pagestyle{empty}&#10;\begin{document}&#10;&#10;$\mathbf{r}_{r1}$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39.4826"/>
  <p:tag name="OUTPUTDPI" val="1200"/>
  <p:tag name="LATEXADDIN" val="\documentclass{article}&#10;\usepackage{amsmath}&#10;\pagestyle{empty}&#10;\begin{document}&#10;&#10;$\mathbf{r}_m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311.961"/>
  <p:tag name="OUTPUTDPI" val="1200"/>
  <p:tag name="LATEXADDIN" val="\documentclass{article}&#10;\usepackage{amsmath}&#10;\pagestyle{empty}&#10;\begin{document}&#10;&#10;$\hat{b}_{\text{FDE}_2}(7) \enspace \hat{b}_{\text{FDE}_2} (6) \enspace &#10;\cdots\enspace  \hat{b}_{\text{FDE}_2}(1)\enspace \hat{b}_{\text{FDE}_2} (0)$&#10;&#10;&#10;\end{document}"/>
  <p:tag name="IGUANATEXSIZE" val="20"/>
  <p:tag name="IGUANATEXCURSOR" val="22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95.98803"/>
  <p:tag name="OUTPUTDPI" val="1200"/>
  <p:tag name="LATEXADDIN" val="\documentclass{article}&#10;\usepackage{amsmath}&#10;\pagestyle{empty}&#10;\begin{document}&#10;&#10;$\mathbf{s}^2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753.6558"/>
  <p:tag name="OUTPUTDPI" val="1200"/>
  <p:tag name="LATEXADDIN" val="\documentclass{article}&#10;\usepackage{amsmath}&#10;\pagestyle{empty}&#10;\begin{document}&#10;&#10;$r_\text{pkt}(1\cdot12672)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40.3824"/>
  <p:tag name="OUTPUTDPI" val="1200"/>
  <p:tag name="LATEXADDIN" val="\documentclass{article}&#10;\usepackage{amsmath}&#10;\pagestyle{empty}&#10;\begin{document}&#10;&#10;$r_\text{pkt}(3102\cdot12672)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40.3824"/>
  <p:tag name="OUTPUTDPI" val="1200"/>
  <p:tag name="LATEXADDIN" val="\documentclass{article}&#10;\usepackage{amsmath}&#10;\pagestyle{empty}&#10;\begin{document}&#10;&#10;$r_\text{pkt}(3103\cdot12672)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753.6558"/>
  <p:tag name="OUTPUTDPI" val="1200"/>
  <p:tag name="LATEXADDIN" val="\documentclass{article}&#10;\usepackage{amsmath}&#10;\pagestyle{empty}&#10;\begin{document}&#10;&#10;$r_\text{pkt}(0\cdot12672)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239.97"/>
  <p:tag name="OUTPUTDPI" val="1200"/>
  <p:tag name="LATEXADDIN" val="\documentclass{article}&#10;\usepackage{amsmath}&#10;\pagestyle{empty}&#10;\begin{document}&#10;&#10;$r(\hat{i}_0)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239.97"/>
  <p:tag name="OUTPUTDPI" val="1200"/>
  <p:tag name="LATEXADDIN" val="\documentclass{article}&#10;\usepackage{amsmath}&#10;\pagestyle{empty}&#10;\begin{document}&#10;&#10;$r(\hat{i}_1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388.4514"/>
  <p:tag name="OUTPUTDPI" val="1200"/>
  <p:tag name="LATEXADDIN" val="\documentclass{article}&#10;\usepackage{amsmath}&#10;\pagestyle{empty}&#10;\begin{document}&#10;&#10;$r(\hat{i}_{3102}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388.4514"/>
  <p:tag name="OUTPUTDPI" val="1200"/>
  <p:tag name="LATEXADDIN" val="\documentclass{article}&#10;\usepackage{amsmath}&#10;\pagestyle{empty}&#10;\begin{document}&#10;&#10;$r(\hat{i}_{3103}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388.4514"/>
  <p:tag name="OUTPUTDPI" val="1200"/>
  <p:tag name="LATEXADDIN" val="\documentclass{article}&#10;\usepackage{amsmath}&#10;\pagestyle{empty}&#10;\begin{document}&#10;&#10;$r(\hat{i}_{3104}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916.01"/>
  <p:tag name="OUTPUTDPI" val="1200"/>
  <p:tag name="LATEXADDIN" val="\documentclass{article}&#10;\usepackage{amsmath}&#10;\pagestyle{empty}&#10;\begin{document}&#10;&#10;$\hat{b}_\text{ZF}(15) \enspace \hat{b}_\text{ZF}(14) \enspace &#10;\cdots\enspace  \hat{b}_\text{ZF}(9)\enspace \hat{b}_\text{ZF}(8)$&#10;&#10;&#10;\end{document}"/>
  <p:tag name="IGUANATEXSIZE" val="20"/>
  <p:tag name="IGUANATEXCURSOR" val="18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35.4706"/>
  <p:tag name="OUTPUTDPI" val="1200"/>
  <p:tag name="LATEXADDIN" val="\documentclass{article}&#10;\usepackage{amsmath}&#10;\pagestyle{empty}&#10;\begin{document}&#10;&#10;$s(i_0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35.4706"/>
  <p:tag name="OUTPUTDPI" val="1200"/>
  <p:tag name="LATEXADDIN" val="\documentclass{article}&#10;\usepackage{amsmath}&#10;\pagestyle{empty}&#10;\begin{document}&#10;&#10;$s(i_1)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47.4691"/>
  <p:tag name="OUTPUTDPI" val="1200"/>
  <p:tag name="LATEXADDIN" val="\documentclass{article}&#10;\usepackage{amsmath}&#10;\pagestyle{empty}&#10;\begin{document}&#10;&#10;$s(i_n)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73.4533"/>
  <p:tag name="OUTPUTDPI" val="1200"/>
  <p:tag name="LATEXADDIN" val="\documentclass{article}&#10;\usepackage{amsmath}&#10;\pagestyle{empty}&#10;\begin{document}&#10;&#10;$s(i_{n+1}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44.7319"/>
  <p:tag name="OUTPUTDPI" val="1200"/>
  <p:tag name="LATEXADDIN" val="\documentclass{article}&#10;\usepackage{amsmath}&#10;\pagestyle{empty}&#10;\begin{document}&#10;&#10;$\mathbf{r}_{r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15.4856"/>
  <p:tag name="OUTPUTDPI" val="1200"/>
  <p:tag name="LATEXADDIN" val="\documentclass{article}&#10;\usepackage{amsmath}&#10;\pagestyle{empty}&#10;\begin{document}&#10;&#10;$\hat{\textbf{h}_1}$&#10;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{r}$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textbf{h}}$ k4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textbf{h}}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textbf{h}}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44.7319"/>
  <p:tag name="OUTPUTDPI" val="1200"/>
  <p:tag name="LATEXADDIN" val="\documentclass{article}&#10;\usepackage{amsmath}&#10;\pagestyle{empty}&#10;\begin{document}&#10;&#10;$\mathbf{r}_{r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textbf{h}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{r}$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85.9768"/>
  <p:tag name="OUTPUTDPI" val="1200"/>
  <p:tag name="LATEXADDIN" val="\documentclass{article}&#10;\usepackage{amsmath}&#10;\pagestyle{empty}&#10;\begin{document}&#10;&#10;$\mathbf{X}_{pi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44.7319"/>
  <p:tag name="OUTPUTDPI" val="1200"/>
  <p:tag name="LATEXADDIN" val="\documentclass{article}&#10;\usepackage{amsmath}&#10;\pagestyle{empty}&#10;\begin{document}&#10;&#10;$\mathbf{r}_{r1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mathbf{h}}$ k4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mathbf{h}}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mathbf{h}}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85.9768"/>
  <p:tag name="OUTPUTDPI" val="1200"/>
  <p:tag name="LATEXADDIN" val="\documentclass{article}&#10;\usepackage{amsmath}&#10;\pagestyle{empty}&#10;\begin{document}&#10;&#10;$\mathbf{X}_{pi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3.4871"/>
  <p:tag name="OUTPUTDPI" val="1200"/>
  <p:tag name="LATEXADDIN" val="\documentclass{article}&#10;\usepackage{amsmath}&#10;\pagestyle{empty}&#10;\begin{document}&#10;&#10;$\mathbf{r}_p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121.4848"/>
  <p:tag name="OUTPUTDPI" val="1200"/>
  <p:tag name="LATEXADDIN" val="\documentclass{article}&#10;\usepackage{amsmath}&#10;\pagestyle{empty}&#10;\begin{document}&#10;&#10;$\hat{\omega}^\prime_0$&#10;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46.9817"/>
  <p:tag name="OUTPUTDPI" val="1200"/>
  <p:tag name="LATEXADDIN" val="\documentclass{article}&#10;\usepackage{amsmath}&#10;\pagestyle{empty}&#10;\begin{document}&#10;&#10;\textbf{r}$_{p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49.9813"/>
  <p:tag name="OUTPUTDPI" val="1200"/>
  <p:tag name="LATEXADDIN" val="\documentclass{article}&#10;\usepackage{amsmath}&#10;\pagestyle{empty}&#10;\begin{document}&#10;&#10;$\mathbf{r}^\ast_{p2}$&#10;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4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270.7162"/>
  <p:tag name="OUTPUTDPI" val="1200"/>
  <p:tag name="LATEXADDIN" val="\documentclass{article}&#10;\usepackage{amsmath}&#10;\pagestyle{empty}&#10;\begin{document}&#10;&#10;$r_p(n)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39.97"/>
  <p:tag name="OUTPUTDPI" val="1200"/>
  <p:tag name="LATEXADDIN" val="\documentclass{article}&#10;\usepackage{amsmath}&#10;\pagestyle{empty}&#10;\begin{document}&#10;&#10;$L(n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84.73937"/>
  <p:tag name="OUTPUTDPI" val="1200"/>
  <p:tag name="LATEXADDIN" val="\documentclass{article}&#10;\usepackage{amsmath}&#10;\pagestyle{empty}&#10;\begin{document}&#10;&#10;$\hat{i}_0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361"/>
  <p:tag name="ORIGINALWIDTH" val="173.9783"/>
  <p:tag name="OUTPUTDPI" val="1200"/>
  <p:tag name="LATEXADDIN" val="\documentclass{article}&#10;\usepackage{amsmath}&#10;\pagestyle{empty}&#10;\begin{document}&#10;&#10;$I\,Q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68.99134"/>
  <p:tag name="OUTPUTDPI" val="1200"/>
  <p:tag name="LATEXADDIN" val="\documentclass{article}&#10;\usepackage{amsmath}&#10;\pagestyle{empty}&#10;\begin{document}&#10;&#10;L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44.207"/>
  <p:tag name="OUTPUTDPI" val="1200"/>
  <p:tag name="LATEXADDIN" val="\documentclass{article}&#10;\usepackage{amsmath}&#10;\pagestyle{empty}&#10;\begin{document}&#10;&#10;$I(n,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75.7031"/>
  <p:tag name="OUTPUTDPI" val="1200"/>
  <p:tag name="LATEXADDIN" val="\documentclass{article}&#10;\usepackage{amsmath}&#10;\pagestyle{empty}&#10;\begin{document}&#10;&#10;$Q(n,k)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33.74575"/>
  <p:tag name="OUTPUTDPI" val="1200"/>
  <p:tag name="LATEXADDIN" val="\documentclass{article}&#10;\usepackage{amsmath}&#10;\pagestyle{empty}&#10;\begin{document}&#10;&#10;$\hat{\mathbf{i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621.672"/>
  <p:tag name="OUTPUTDPI" val="1200"/>
  <p:tag name="LATEXADDIN" val="\documentclass{article}&#10;\usepackage{amsmath}&#10;\pagestyle{empty}&#10;\begin{document}&#10;&#10;$\hat{b}_\text{MMSE}(15) \enspace \hat{b}_\text{MMSE}(14) \enspace &#10;\cdots\enspace  \hat{b}_\text{MMSE}(9)\enspace \hat{b}_\text{MMSE}(8)$&#10;&#10;&#10;\end{document}"/>
  <p:tag name="IGUANATEXSIZE" val="20"/>
  <p:tag name="IGUANATEXCURSOR" val="1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321"/>
  <p:tag name="ORIGINALWIDTH" val="167.2291"/>
  <p:tag name="OUTPUTDPI" val="1200"/>
  <p:tag name="LATEXADDIN" val="\documentclass{article}&#10;\usepackage{amsmath}&#10;\pagestyle{empty}&#10;\begin{document}&#10;&#10;$\hat{i}_0$,$\hat{\mathbf{i}}$&#10;&#10;&#10;&#10;\end{document}"/>
  <p:tag name="IGUANATEXSIZE" val="20"/>
  <p:tag name="IGUANATEXCURSOR" val="1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270.7162"/>
  <p:tag name="OUTPUTDPI" val="1200"/>
  <p:tag name="LATEXADDIN" val="\documentclass{article}&#10;\usepackage{amsmath}&#10;\pagestyle{empty}&#10;\begin{document}&#10;&#10;$r_p(n)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39.97"/>
  <p:tag name="OUTPUTDPI" val="1200"/>
  <p:tag name="LATEXADDIN" val="\documentclass{article}&#10;\usepackage{amsmath}&#10;\pagestyle{empty}&#10;\begin{document}&#10;&#10;$L(n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84.73937"/>
  <p:tag name="OUTPUTDPI" val="1200"/>
  <p:tag name="LATEXADDIN" val="\documentclass{article}&#10;\usepackage{amsmath}&#10;\pagestyle{empty}&#10;\begin{document}&#10;&#10;$\hat{i}_0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361"/>
  <p:tag name="ORIGINALWIDTH" val="173.9783"/>
  <p:tag name="OUTPUTDPI" val="1200"/>
  <p:tag name="LATEXADDIN" val="\documentclass{article}&#10;\usepackage{amsmath}&#10;\pagestyle{empty}&#10;\begin{document}&#10;&#10;$I\,Q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68.99134"/>
  <p:tag name="OUTPUTDPI" val="1200"/>
  <p:tag name="LATEXADDIN" val="\documentclass{article}&#10;\usepackage{amsmath}&#10;\pagestyle{empty}&#10;\begin{document}&#10;&#10;L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44.207"/>
  <p:tag name="OUTPUTDPI" val="1200"/>
  <p:tag name="LATEXADDIN" val="\documentclass{article}&#10;\usepackage{amsmath}&#10;\pagestyle{empty}&#10;\begin{document}&#10;&#10;$I(n,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75.7031"/>
  <p:tag name="OUTPUTDPI" val="1200"/>
  <p:tag name="LATEXADDIN" val="\documentclass{article}&#10;\usepackage{amsmath}&#10;\pagestyle{empty}&#10;\begin{document}&#10;&#10;$Q(n,k)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33.74575"/>
  <p:tag name="OUTPUTDPI" val="1200"/>
  <p:tag name="LATEXADDIN" val="\documentclass{article}&#10;\usepackage{amsmath}&#10;\pagestyle{empty}&#10;\begin{document}&#10;&#10;$\hat{\mathbf{i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353.956"/>
  <p:tag name="OUTPUTDPI" val="1200"/>
  <p:tag name="LATEXADDIN" val="\documentclass{article}&#10;\usepackage{amsmath}&#10;\pagestyle{empty}&#10;\begin{document}&#10;&#10;$\hat{b}_\text{CMA}(15) \enspace \hat{b}_\text{CMA}(14) \enspace &#10;\cdots\enspace  \hat{b}_\text{CMA}(9)\enspace \hat{b}_\text{CMA}(8)$&#10;&#10;&#10;\end{document}"/>
  <p:tag name="IGUANATEXSIZE" val="20"/>
  <p:tag name="IGUANATEXCURSOR" val="21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30.74614"/>
  <p:tag name="OUTPUTDPI" val="1200"/>
  <p:tag name="LATEXADDIN" val="\documentclass{article}&#10;\usepackage{amsmath}&#10;\pagestyle{empty}&#10;\begin{document}&#10;&#10;${\mathbf{i}}$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&#10;$r(n)$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2436.445"/>
  <p:tag name="OUTPUTDPI" val="1200"/>
  <p:tag name="LATEXADDIN" val="\documentclass{article}&#10;\usepackage{amsmath}&#10;\pagestyle{empty}&#10;\begin{document}&#10;&#10;$\hat{b}_{\text{FDE}_1}(15) \enspace \hat{b}_{\text{FDE}_1} (14) \enspace &#10;\cdots\enspace  \hat{b}_{\text{FDE}_1}(9)\enspace \hat{b}_{\text{FDE}_1} (8)$&#10;&#10;&#10;\end{document}"/>
  <p:tag name="IGUANATEXSIZE" val="20"/>
  <p:tag name="IGUANATEXCURSOR" val="23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121.4848"/>
  <p:tag name="OUTPUTDPI" val="1200"/>
  <p:tag name="LATEXADDIN" val="\documentclass{article}&#10;\usepackage{amsmath}&#10;\pagestyle{empty}&#10;\begin{document}&#10;&#10;$\hat{\omega}^\prime_0$&#10;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436.445"/>
  <p:tag name="OUTPUTDPI" val="1200"/>
  <p:tag name="LATEXADDIN" val="\documentclass{article}&#10;\usepackage{amsmath}&#10;\pagestyle{empty}&#10;\begin{document}&#10;&#10;$\hat{b}_{\text{FDE}_2}(15) \enspace \hat{b}_{\text{FDE}_2} (14) \enspace &#10;\cdots\enspace  \hat{b}_{\text{FDE}_2}(9)\enspace \hat{b}_{\text{FDE}_2} (8)$&#10;&#10;&#10;\end{document}"/>
  <p:tag name="IGUANATEXSIZE" val="20"/>
  <p:tag name="IGUANATEXCURSOR" val="23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040.495"/>
  <p:tag name="OUTPUTDPI" val="1200"/>
  <p:tag name="LATEXADDIN" val="\documentclass{article}&#10;\usepackage{amsmath}&#10;\pagestyle{empty}&#10;\begin{document}&#10;&#10;$\hat{b}_\text{ZF}(23) \enspace \hat{b}_\text{ZF}(22) \enspace &#10;\cdots\enspace  \hat{b}_\text{ZF}(17)\enspace \hat{b}_\text{ZF}(16)$&#10;&#10;&#10;\end{document}"/>
  <p:tag name="IGUANATEXSIZE" val="20"/>
  <p:tag name="IGUANATEXCURSOR" val="2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$\v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$\v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45.4818"/>
  <p:tag name="OUTPUTDPI" val="1200"/>
  <p:tag name="LATEXADDIN" val="\documentclass{article}&#10;\usepackage{amsmath}&#10;\pagestyle{empty}&#10;\begin{document}&#10;&#10;$\text{ZF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791.526"/>
  <p:tag name="OUTPUTDPI" val="1200"/>
  <p:tag name="LATEXADDIN" val="\documentclass{article}&#10;\usepackage{amsmath}&#10;\pagestyle{empty}&#10;\begin{document}&#10;&#10;$\hat{b}_\text{ZF}(7) \enspace \hat{b}_\text{ZF}(6) \enspace &#10;\cdots\enspace  \hat{b}_\text{ZF}(1)\enspace \hat{b}_\text{ZF}(0)$&#10;&#10;&#10;\end{document}"/>
  <p:tag name="IGUANATEXSIZE" val="20"/>
  <p:tag name="IGUANATEXCURSOR" val="14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497.188"/>
  <p:tag name="OUTPUTDPI" val="1200"/>
  <p:tag name="LATEXADDIN" val="\documentclass{article}&#10;\usepackage{amsmath}&#10;\pagestyle{empty}&#10;\begin{document}&#10;&#10;$\hat{b}_\text{MMSE}(7) \enspace \hat{b}_\text{MMSE}(6) \enspace &#10;\cdots\enspace  \hat{b}_\text{MMSE}(1)\enspace \hat{b}_\text{MMSE}(0)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229.471"/>
  <p:tag name="OUTPUTDPI" val="1200"/>
  <p:tag name="LATEXADDIN" val="\documentclass{article}&#10;\usepackage{amsmath}&#10;\pagestyle{empty}&#10;\begin{document}&#10;&#10;$\hat{b}_\text{CMA}(7) \enspace \hat{b}_\text{CMA}(6) \enspace &#10;\cdots\enspace  \hat{b}_\text{CMA}(1)\enspace \hat{b}_\text{CMA}(0)$&#10;&#10;&#10;\end{document}"/>
  <p:tag name="IGUANATEXSIZE" val="20"/>
  <p:tag name="IGUANATEXCURSOR" val="2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2311.961"/>
  <p:tag name="OUTPUTDPI" val="1200"/>
  <p:tag name="LATEXADDIN" val="\documentclass{article}&#10;\usepackage{amsmath}&#10;\pagestyle{empty}&#10;\begin{document}&#10;&#10;$\hat{b}_{\text{FDE}_1}(7) \enspace \hat{b}_{\text{FDE}_1} (6) \enspace &#10;\cdots\enspace  \hat{b}_{\text{FDE}_1}(1)\enspace \hat{b}_{\text{FDE}_1} (0)$&#10;&#10;&#10;\end{document}"/>
  <p:tag name="IGUANATEXSIZE" val="20"/>
  <p:tag name="IGUANATEXCURSOR" val="21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311.961"/>
  <p:tag name="OUTPUTDPI" val="1200"/>
  <p:tag name="LATEXADDIN" val="\documentclass{article}&#10;\usepackage{amsmath}&#10;\pagestyle{empty}&#10;\begin{document}&#10;&#10;$\hat{b}_{\text{FDE}_2}(7) \enspace \hat{b}_{\text{FDE}_2} (6) \enspace &#10;\cdots\enspace  \hat{b}_{\text{FDE}_2}(1)\enspace \hat{b}_{\text{FDE}_2} (0)$&#10;&#10;&#10;\end{document}"/>
  <p:tag name="IGUANATEXSIZE" val="20"/>
  <p:tag name="IGUANATEXCURSOR" val="22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916.01"/>
  <p:tag name="OUTPUTDPI" val="1200"/>
  <p:tag name="LATEXADDIN" val="\documentclass{article}&#10;\usepackage{amsmath}&#10;\pagestyle{empty}&#10;\begin{document}&#10;&#10;$\hat{b}_\text{ZF}(15) \enspace \hat{b}_\text{ZF}(14) \enspace &#10;\cdots\enspace  \hat{b}_\text{ZF}(9)\enspace \hat{b}_\text{ZF}(8)$&#10;&#10;&#10;\end{document}"/>
  <p:tag name="IGUANATEXSIZE" val="20"/>
  <p:tag name="IGUANATEXCURSOR" val="18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0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1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2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3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4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5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6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7)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45.4818"/>
  <p:tag name="OUTPUTDPI" val="1200"/>
  <p:tag name="LATEXADDIN" val="\documentclass{article}&#10;\usepackage{amsmath}&#10;\pagestyle{empty}&#10;\begin{document}&#10;&#10;$\text{ZF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374.2032"/>
  <p:tag name="OUTPUTDPI" val="1200"/>
  <p:tag name="LATEXADDIN" val="\documentclass{article}&#10;\usepackage{amsmath}&#10;\pagestyle{empty}&#10;\begin{document}&#10;&#10;$\text{MMSE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286.4642"/>
  <p:tag name="OUTPUTDPI" val="1200"/>
  <p:tag name="LATEXADDIN" val="\documentclass{article}&#10;\usepackage{amsmath}&#10;\pagestyle{empty}&#10;\begin{document}&#10;&#10;$\text{CMA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298.4627"/>
  <p:tag name="OUTPUTDPI" val="1200"/>
  <p:tag name="LATEXADDIN" val="\documentclass{article}&#10;\usepackage{amsmath}&#10;\pagestyle{empty}&#10;\begin{document}&#10;&#10;$\text{FDE}_1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301.4623"/>
  <p:tag name="OUTPUTDPI" val="1200"/>
  <p:tag name="LATEXADDIN" val="\documentclass{article}&#10;\usepackage{amsmath}&#10;\pagestyle{empty}&#10;\begin{document}&#10;&#10;$\text{FDE}_2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46.9817"/>
  <p:tag name="OUTPUTDPI" val="1200"/>
  <p:tag name="LATEXADDIN" val="\documentclass{article}&#10;\usepackage{amsmath}&#10;\pagestyle{empty}&#10;\begin{document}&#10;&#10;\textbf{r}$_{p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45.4818"/>
  <p:tag name="OUTPUTDPI" val="1200"/>
  <p:tag name="LATEXADDIN" val="\documentclass{article}&#10;\usepackage{amsmath}&#10;\pagestyle{empty}&#10;\begin{document}&#10;&#10;$\text{ZF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3.4346"/>
  <p:tag name="ORIGINALWIDTH" val="2923.135"/>
  <p:tag name="OUTPUTDPI" val="1200"/>
  <p:tag name="LATEXADDIN" val="\documentclass{article}&#10;\usepackage{amsmath}&#10;\usepackage{amssymb}&#10;\pagestyle{empty}&#10;\begin{document}&#10;&#10;\begin{equation*}&#10;\hat{a}(k)= \begin{cases}&#10;p(k) &amp;k&lt;L_p+L_{asm} \\&#10;sgn(\mathbb{R}\{y_{r}(k)\})&amp;k\geq L_p+L_{asm} \quad \&amp; \quad \text{$k$ even}\\&#10;sgn(\mathbb{I}\{y_{r}(k)\})&amp;k\geq L_p+L_{asm} \quad \&amp; \quad \text{$k$ odd}\\&#10;\end{cases}&#10;\end{equation*}&#10;&#10;&#10;&#10;\end{document}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2953.131"/>
  <p:tag name="OUTPUTDPI" val="1200"/>
  <p:tag name="LATEXADDIN" val="\documentclass{article}&#10;\usepackage{amsmath}&#10;\usepackage{amssymb}&#10;\pagestyle{empty}&#10;\begin{document}&#10;&#10;\begin{equation*}&#10;e(k)&#10;= &#10;\begin{cases}&#10;0 &amp;\text{$k$ even} \\&#10;\hat{a}(k-1)\mathbb{I}\{y_r(k-1)\} -  \hat{a}(k)\mathbb{R}\{y_r(k)\}  &amp;\text{$k$ odd}\\&#10;\end{cases}&#10;\end{equation*}&#10;&#10;&#10;&#10;\end{document}"/>
  <p:tag name="IGUANATEXSIZE" val="20"/>
  <p:tag name="IGUANATEXCURSOR" val="23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51"/>
  <p:tag name="LAYER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50"/>
  <p:tag name="LAYER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42.4822"/>
  <p:tag name="OUTPUTDPI" val="1200"/>
  <p:tag name="LATEXADDIN" val="\documentclass{article}&#10;\usepackage{amsmath}&#10;\pagestyle{empty}&#10;\begin{document}&#10;\begin{equation*}&#10;K_1&#10;\end{equation*}&#10;&#10;&#10;&#10;\end{document}"/>
  <p:tag name="IGUANATEXSIZE" val="14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06.2243"/>
  <p:tag name="OUTPUTDPI" val="1200"/>
  <p:tag name="LATEXADDIN" val="\documentclass{article}&#10;\usepackage{amsmath}&#10;\pagestyle{empty}&#10;\begin{document}&#10;&#10;$e(k)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4829"/>
  <p:tag name="ORIGINALWIDTH" val="305.2118"/>
  <p:tag name="OUTPUTDPI" val="1200"/>
  <p:tag name="LATEXADDIN" val="\documentclass{article}&#10;\usepackage{amsmath}&#10;\pagestyle{empty}&#10;\begin{document}&#10;\begin{equation*}&#10;e^{\text{-}j\hat{\theta}(k)}&#10;\end{equation*}&#10;&#10;&#10;&#10;\end{document}"/>
  <p:tag name="IGUANATEXSIZE" val="20"/>
  <p:tag name="IGUANATEXCURSOR" val="16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6.2167"/>
  <p:tag name="OUTPUTDPI" val="1200"/>
  <p:tag name="LATEXADDIN" val="\documentclass{article}&#10;\usepackage{amsmath}&#10;\pagestyle{empty}&#10;\begin{document}&#10;&#10;${y}_{r}(k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49.9813"/>
  <p:tag name="OUTPUTDPI" val="1200"/>
  <p:tag name="LATEXADDIN" val="\documentclass{article}&#10;\usepackage{amsmath}&#10;\pagestyle{empty}&#10;\begin{document}&#10;&#10;$\mathbf{r}^\ast_{p2}$&#10;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{y}(k)$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4.4731"/>
  <p:tag name="OUTPUTDPI" val="1200"/>
  <p:tag name="LATEXADDIN" val="\documentclass{article}&#10;\usepackage{amsmath}&#10;\pagestyle{empty}&#10;\begin{document}&#10;&#10;$\hat{a}(k)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2"/>
  <p:tag name="LAYER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41"/>
  <p:tag name="LAYER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423.697"/>
  <p:tag name="OUTPUTDPI" val="1200"/>
  <p:tag name="LATEXADDIN" val="\documentclass{article}&#10;\usepackage{amsmath}&#10;\pagestyle{empty}&#10;\begin{document}&#10;&#10;$\hat{\mathbf{b}}_{MMSE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28.459"/>
  <p:tag name="OUTPUTDPI" val="1200"/>
  <p:tag name="LATEXADDIN" val="\documentclass{article}&#10;\usepackage{amsmath}&#10;\pagestyle{empty}&#10;\begin{document}&#10;&#10;$\hat{\mathbf{b}}_{CMA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315.7105"/>
  <p:tag name="OUTPUTDPI" val="1200"/>
  <p:tag name="LATEXADDIN" val="\documentclass{article}&#10;\usepackage{amsmath}&#10;\pagestyle{empty}&#10;\begin{document}&#10;&#10;$\hat{\mathbf{b}}_{\text{FDE}_1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.7364"/>
  <p:tag name="ORIGINALWIDTH" val="353.9557"/>
  <p:tag name="OUTPUTDPI" val="1200"/>
  <p:tag name="LATEXADDIN" val="\documentclass{article}&#10;\usepackage{amsmath}&#10;\pagestyle{empty}&#10;\begin{document}&#10;&#10;$\hat{\mathbf{s}}_{FPGA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221.9723"/>
  <p:tag name="OUTPUTDPI" val="1200"/>
  <p:tag name="LATEXADDIN" val="\documentclass{article}&#10;\usepackage{amsmath}&#10;\pagestyle{empty}&#10;\begin{document}&#10;&#10;$\hat{\mathbf{b}}_{ZF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17.9602"/>
  <p:tag name="OUTPUTDPI" val="1200"/>
  <p:tag name="LATEXADDIN" val="\documentclass{article}&#10;\usepackage{amsmath}&#10;\pagestyle{empty}&#10;\begin{document}&#10;&#10;$\hat{\mathbf{b}}_{\text{FDE}_2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4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9621"/>
  <p:tag name="OUTPUTDPI" val="1200"/>
  <p:tag name="LATEXADDIN" val="\documentclass{article}&#10;\usepackage{amsmath}&#10;\pagestyle{empty}&#10;\begin{document}&#10;$\hat{\mathbf{b}}$ k40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65.99173"/>
  <p:tag name="OUTPUTDPI" val="1200"/>
  <p:tag name="LATEXADDIN" val="\documentclass{article}&#10;\usepackage{amsmath}&#10;\pagestyle{empty}&#10;\begin{document}&#10;&#10;$\hat{\mathbf{a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299.2126"/>
  <p:tag name="OUTPUTDPI" val="1200"/>
  <p:tag name="LATEXADDIN" val="\documentclass{article}&#10;\usepackage{amsmath}&#10;\pagestyle{empty}&#10;\begin{document}&#10;&#10;$L_{df}/2$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331"/>
  <p:tag name="ORIGINALWIDTH" val="115.4856"/>
  <p:tag name="OUTPUTDPI" val="1200"/>
  <p:tag name="LATEXADDIN" val="\documentclass{article}&#10;\usepackage{amsmath}&#10;\pagestyle{empty}&#10;\begin{document}&#10;&#10;$\sigma_0^2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299.2126"/>
  <p:tag name="OUTPUTDPI" val="1200"/>
  <p:tag name="LATEXADDIN" val="\documentclass{article}&#10;\usepackage{amsmath}&#10;\pagestyle{empty}&#10;\begin{document}&#10;&#10;$L_{df}/2$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331"/>
  <p:tag name="ORIGINALWIDTH" val="115.4856"/>
  <p:tag name="OUTPUTDPI" val="1200"/>
  <p:tag name="LATEXADDIN" val="\documentclass{article}&#10;\usepackage{amsmath}&#10;\pagestyle{empty}&#10;\begin{document}&#10;&#10;$\sigma_0^2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md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chemeClr val="tx1"/>
          </a:solidFill>
        </a:ln>
        <a:effectLst/>
      </a:spPr>
      <a:bodyPr rtlCol="0" anchor="ctr"/>
      <a:lstStyle>
        <a:defPPr algn="ctr">
          <a:defRPr sz="1200" dirty="0" smtClean="0">
            <a:solidFill>
              <a:schemeClr val="tx1"/>
            </a:solidFill>
            <a:latin typeface="Times New Roman"/>
            <a:cs typeface="Times New Roman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mdr.potx</Template>
  <TotalTime>79831</TotalTime>
  <Words>2861</Words>
  <Application>Microsoft Office PowerPoint</Application>
  <PresentationFormat>On-screen Show (4:3)</PresentationFormat>
  <Paragraphs>1422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Symbol</vt:lpstr>
      <vt:lpstr>Times New Roman</vt:lpstr>
      <vt:lpstr>mdr</vt:lpstr>
      <vt:lpstr>PowerPoint Presentation</vt:lpstr>
      <vt:lpstr>PowerPoint Presentation</vt:lpstr>
      <vt:lpstr>PowerPoint Presentation</vt:lpstr>
      <vt:lpstr>Demod</vt:lpstr>
      <vt:lpstr>PowerPoint Presentation</vt:lpstr>
      <vt:lpstr>Apply FDE1 or FDE2</vt:lpstr>
      <vt:lpstr>Apply FIR Filter</vt:lpstr>
      <vt:lpstr>FDE1</vt:lpstr>
      <vt:lpstr>CMA apply</vt:lpstr>
      <vt:lpstr>CMA apply</vt:lpstr>
      <vt:lpstr>Simple conv</vt:lpstr>
      <vt:lpstr>FFT conv</vt:lpstr>
      <vt:lpstr>FFT conv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Brigham Young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Rice</dc:creator>
  <cp:lastModifiedBy>ecestudent</cp:lastModifiedBy>
  <cp:revision>325</cp:revision>
  <cp:lastPrinted>2016-10-26T18:48:40Z</cp:lastPrinted>
  <dcterms:created xsi:type="dcterms:W3CDTF">2010-11-16T20:28:06Z</dcterms:created>
  <dcterms:modified xsi:type="dcterms:W3CDTF">2017-01-12T21:19:28Z</dcterms:modified>
</cp:coreProperties>
</file>